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8" r:id="rId4"/>
    <p:sldId id="284" r:id="rId5"/>
    <p:sldId id="263" r:id="rId6"/>
    <p:sldId id="259" r:id="rId7"/>
    <p:sldId id="279" r:id="rId8"/>
    <p:sldId id="282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逸芬" initials="黄逸芬" lastIdx="1" clrIdx="0">
    <p:extLst>
      <p:ext uri="{19B8F6BF-5375-455C-9EA6-DF929625EA0E}">
        <p15:presenceInfo xmlns:p15="http://schemas.microsoft.com/office/powerpoint/2012/main" userId="b070bc6c792a01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0066"/>
    <a:srgbClr val="FF5050"/>
    <a:srgbClr val="F1A070"/>
    <a:srgbClr val="F5BC99"/>
    <a:srgbClr val="00FF00"/>
    <a:srgbClr val="FF99CC"/>
    <a:srgbClr val="99FF33"/>
    <a:srgbClr val="00FFFF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 autoAdjust="0"/>
    <p:restoredTop sz="87906" autoAdjust="0"/>
  </p:normalViewPr>
  <p:slideViewPr>
    <p:cSldViewPr snapToGrid="0">
      <p:cViewPr varScale="1">
        <p:scale>
          <a:sx n="121" d="100"/>
          <a:sy n="121" d="100"/>
        </p:scale>
        <p:origin x="264" y="10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2642E-3596-468E-8910-6D6FF556ABC1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7A99A-5328-44FB-B4BA-8014D1AFA4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05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各位老师，同学们，上午好。我是电子</a:t>
            </a:r>
            <a:r>
              <a:rPr lang="en-US" altLang="zh-CN" dirty="0"/>
              <a:t>1612</a:t>
            </a:r>
            <a:r>
              <a:rPr lang="zh-CN" altLang="en-US" dirty="0"/>
              <a:t>班的黄逸芬。我毕设的题目是基于手势控制的智能遥控车设计。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7A99A-5328-44FB-B4BA-8014D1AFA4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19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接下来，我将根据以下五点进行简要陈述。首先介绍 本设计的背景及意义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7A99A-5328-44FB-B4BA-8014D1AFA4A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1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首先介绍 本设计的背景及意义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随着科技发展的日新月异，越来越多的智能设备进入我们的生活，例如体感游戏机、触摸屏、可穿戴智能设备、</a:t>
            </a:r>
            <a:r>
              <a:rPr lang="en-US" altLang="zh-CN" dirty="0"/>
              <a:t>VR</a:t>
            </a:r>
            <a:r>
              <a:rPr lang="zh-CN" altLang="en-US" dirty="0"/>
              <a:t>等。基于肢体语言的人机交互也作为一种新兴的交互方式，在人机交互领域中占有越来越重要的地位。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在这种的背景下，本设计研究的基于手势控制的智能遥控车设计，它突破了传统的控制手柄的按键遥控思维，采用了新兴的手势控制作为交互和控制的方式。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第二部分是系统整体设计，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7A99A-5328-44FB-B4BA-8014D1AFA4A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869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首先介绍 本设计的背景及意义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随着科技发展的日新月异，越来越多的智能设备进入我们的生活，例如体感游戏机、触摸屏、可穿戴智能设备、</a:t>
            </a:r>
            <a:r>
              <a:rPr lang="en-US" altLang="zh-CN" dirty="0"/>
              <a:t>VR</a:t>
            </a:r>
            <a:r>
              <a:rPr lang="zh-CN" altLang="en-US" dirty="0"/>
              <a:t>等。基于肢体语言的人机交互也作为一种新兴的交互方式，在人机交互领域中占有越来越重要的地位。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在这种的背景下，本设计研究的基于手势控制的智能遥控车设计，它突破了传统的控制手柄的按键遥控思维，采用了新兴的手势控制作为交互和控制的方式。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第二部分是系统整体设计，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7A99A-5328-44FB-B4BA-8014D1AFA4A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6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第二部分是系统整体设计，本设计主要分为两部分，手持遥控端和智能遥控车。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手持遥控端分为</a:t>
            </a:r>
            <a:r>
              <a:rPr lang="en-US" altLang="zh-CN" dirty="0"/>
              <a:t>4</a:t>
            </a:r>
            <a:r>
              <a:rPr lang="zh-CN" altLang="en-US" dirty="0"/>
              <a:t>个子单元：传感器单元、核心控制器单元、交互单元和电源管理单元。      </a:t>
            </a:r>
            <a:endParaRPr lang="en-US" altLang="zh-CN" dirty="0"/>
          </a:p>
          <a:p>
            <a:r>
              <a:rPr lang="zh-CN" altLang="en-US" dirty="0"/>
              <a:t>    </a:t>
            </a:r>
            <a:r>
              <a:rPr lang="en-US" altLang="zh-CN" dirty="0"/>
              <a:t>- </a:t>
            </a:r>
            <a:r>
              <a:rPr lang="zh-CN" altLang="en-US" dirty="0"/>
              <a:t>传感器单元采用集成陀螺仪，加速度计和磁力计的九轴传感器</a:t>
            </a:r>
            <a:r>
              <a:rPr lang="en-US" altLang="zh-CN" dirty="0"/>
              <a:t>mpu9250</a:t>
            </a:r>
            <a:r>
              <a:rPr lang="zh-CN" altLang="en-US" dirty="0"/>
              <a:t>，对采集到的数据进行姿态融合，再进行数据滤波和互补，得到俯仰、横滚、偏航角等三维角度信息。      </a:t>
            </a:r>
            <a:endParaRPr lang="en-US" altLang="zh-CN" dirty="0"/>
          </a:p>
          <a:p>
            <a:r>
              <a:rPr lang="zh-CN" altLang="en-US" dirty="0"/>
              <a:t>    </a:t>
            </a:r>
            <a:r>
              <a:rPr lang="en-US" altLang="zh-CN" dirty="0"/>
              <a:t>- </a:t>
            </a:r>
            <a:r>
              <a:rPr lang="zh-CN" altLang="en-US" dirty="0"/>
              <a:t>核心控制单元选用功能强大的</a:t>
            </a:r>
            <a:r>
              <a:rPr lang="en-US" altLang="zh-CN" dirty="0"/>
              <a:t>STM32</a:t>
            </a:r>
            <a:r>
              <a:rPr lang="zh-CN" altLang="en-US" dirty="0"/>
              <a:t>单片机作为核心控制器。        </a:t>
            </a:r>
            <a:endParaRPr lang="en-US" altLang="zh-CN" dirty="0"/>
          </a:p>
          <a:p>
            <a:r>
              <a:rPr lang="en-US" altLang="zh-CN" dirty="0"/>
              <a:t>    - </a:t>
            </a:r>
            <a:r>
              <a:rPr lang="zh-CN" altLang="en-US" dirty="0"/>
              <a:t> 电源管理单元采用</a:t>
            </a:r>
            <a:r>
              <a:rPr lang="en-US" altLang="zh-CN" dirty="0"/>
              <a:t>TI</a:t>
            </a:r>
            <a:r>
              <a:rPr lang="zh-CN" altLang="en-US" dirty="0"/>
              <a:t>公司的线性稳压器</a:t>
            </a:r>
            <a:r>
              <a:rPr lang="en-US" altLang="zh-CN" dirty="0"/>
              <a:t>TPS7333</a:t>
            </a:r>
            <a:r>
              <a:rPr lang="zh-CN" altLang="en-US" dirty="0"/>
              <a:t>和</a:t>
            </a:r>
            <a:r>
              <a:rPr lang="en-US" altLang="zh-CN" dirty="0"/>
              <a:t>TPS7350</a:t>
            </a:r>
            <a:r>
              <a:rPr lang="zh-CN" altLang="en-US" dirty="0"/>
              <a:t>，分别稳出</a:t>
            </a:r>
            <a:r>
              <a:rPr lang="en-US" altLang="zh-CN" dirty="0"/>
              <a:t>5v</a:t>
            </a:r>
            <a:r>
              <a:rPr lang="zh-CN" altLang="en-US" dirty="0"/>
              <a:t>和</a:t>
            </a:r>
            <a:r>
              <a:rPr lang="en-US" altLang="zh-CN" dirty="0"/>
              <a:t>3.3v</a:t>
            </a:r>
            <a:r>
              <a:rPr lang="zh-CN" altLang="en-US" dirty="0"/>
              <a:t>电压，为整个系统提供稳定的电压。       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    - </a:t>
            </a:r>
            <a:r>
              <a:rPr lang="zh-CN" altLang="en-US" dirty="0"/>
              <a:t>交互单元采用串口触摸屏，用于基本数据的显示和人机交互；再利用蓝牙模块，发送用户当前手势数据，并且接收智能车的数据回传。    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智能遥控车端分为</a:t>
            </a:r>
            <a:r>
              <a:rPr lang="en-US" altLang="zh-CN" dirty="0"/>
              <a:t>5</a:t>
            </a:r>
            <a:r>
              <a:rPr lang="zh-CN" altLang="en-US" dirty="0"/>
              <a:t>个子单元：传感器单元、核心控制单元、交互单元、执行单元和电源管理单元。       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    - </a:t>
            </a:r>
            <a:r>
              <a:rPr lang="zh-CN" altLang="en-US" dirty="0"/>
              <a:t>为了使为了使设计更加适合于真实的应用场景，传感器单元使用</a:t>
            </a:r>
            <a:r>
              <a:rPr lang="en-US" altLang="zh-CN" dirty="0"/>
              <a:t>mpu9250</a:t>
            </a:r>
            <a:r>
              <a:rPr lang="zh-CN" altLang="en-US" dirty="0"/>
              <a:t>传感器用于检测小车的运动状态，利用超声波模块进行障碍物的检测，同时利用</a:t>
            </a:r>
            <a:r>
              <a:rPr lang="en-US" altLang="zh-CN" dirty="0"/>
              <a:t>ADC</a:t>
            </a:r>
            <a:r>
              <a:rPr lang="zh-CN" altLang="en-US" dirty="0"/>
              <a:t>进行电压的实时监控。       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    - </a:t>
            </a:r>
            <a:r>
              <a:rPr lang="zh-CN" altLang="en-US" dirty="0"/>
              <a:t>交互单元采用</a:t>
            </a:r>
            <a:r>
              <a:rPr lang="en-US" altLang="zh-CN" dirty="0"/>
              <a:t>OLED</a:t>
            </a:r>
            <a:r>
              <a:rPr lang="zh-CN" altLang="en-US" dirty="0"/>
              <a:t>进行数据的显示，并且利用蓝牙模块向手持遥控器发送小车的基本信息，例如电量、障碍、连接状态等       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    - </a:t>
            </a:r>
            <a:r>
              <a:rPr lang="zh-CN" altLang="en-US" dirty="0"/>
              <a:t>核心控制单元综合传感器单元和交互单元的信息，结合</a:t>
            </a:r>
            <a:r>
              <a:rPr lang="en-US" altLang="zh-CN" dirty="0"/>
              <a:t>PID</a:t>
            </a:r>
            <a:r>
              <a:rPr lang="zh-CN" altLang="en-US" dirty="0"/>
              <a:t>算法，输出信号通过驱动单元，作用于电机。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zh-CN" altLang="en-US" dirty="0"/>
              <a:t>第三部分，系统硬件设计。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7A99A-5328-44FB-B4BA-8014D1AFA4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86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第四部分，系统软件设计。本设计的软件开发平台基于</a:t>
            </a:r>
            <a:r>
              <a:rPr lang="en-US" altLang="zh-CN" dirty="0" err="1"/>
              <a:t>Keil</a:t>
            </a:r>
            <a:r>
              <a:rPr lang="zh-CN" altLang="en-US" dirty="0"/>
              <a:t>集成开发平台，手持遥控端和智能遥控车的程序流程大概分为四个步骤。  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第一步，先对需要用到的</a:t>
            </a:r>
            <a:r>
              <a:rPr lang="en-US" altLang="zh-CN" dirty="0"/>
              <a:t>IO</a:t>
            </a:r>
            <a:r>
              <a:rPr lang="zh-CN" altLang="en-US" dirty="0"/>
              <a:t>引脚和内部资源进行配置和初始化   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- </a:t>
            </a:r>
            <a:r>
              <a:rPr lang="zh-CN" altLang="en-US" dirty="0"/>
              <a:t>第二步，串口接收并解读通讯协议数据包，并进行基本信息的显示  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第三步，结合传感器和接收到的信息，判断工作模式，利用</a:t>
            </a:r>
            <a:r>
              <a:rPr lang="en-US" altLang="zh-CN" dirty="0"/>
              <a:t>PID</a:t>
            </a:r>
            <a:r>
              <a:rPr lang="zh-CN" altLang="en-US" dirty="0"/>
              <a:t>算法进行运动控制。异常模式中，       </a:t>
            </a:r>
            <a:endParaRPr lang="en-US" altLang="zh-CN" dirty="0"/>
          </a:p>
          <a:p>
            <a:r>
              <a:rPr lang="zh-CN" altLang="en-US" dirty="0"/>
              <a:t>         </a:t>
            </a:r>
            <a:r>
              <a:rPr lang="en-US" altLang="zh-CN" dirty="0"/>
              <a:t>- </a:t>
            </a:r>
            <a:r>
              <a:rPr lang="zh-CN" altLang="en-US" dirty="0"/>
              <a:t>低电量时，系统指示灯量起，红灯警告     </a:t>
            </a:r>
            <a:endParaRPr lang="en-US" altLang="zh-CN" dirty="0"/>
          </a:p>
          <a:p>
            <a:r>
              <a:rPr lang="zh-CN" altLang="en-US" dirty="0"/>
              <a:t>         </a:t>
            </a:r>
            <a:r>
              <a:rPr lang="en-US" altLang="zh-CN" dirty="0"/>
              <a:t>- </a:t>
            </a:r>
            <a:r>
              <a:rPr lang="zh-CN" altLang="en-US" dirty="0"/>
              <a:t>遇见障碍物和失去连接时，智能小车停车，并且手持遥控端发起警告。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最后，进行总结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7A99A-5328-44FB-B4BA-8014D1AFA4A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32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最后，进行总结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本设计实现的功能如下： 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zh-CN" altLang="en-US" dirty="0"/>
              <a:t>      </a:t>
            </a:r>
            <a:r>
              <a:rPr lang="en-US" altLang="zh-CN" dirty="0"/>
              <a:t>- </a:t>
            </a:r>
            <a:r>
              <a:rPr lang="zh-CN" altLang="en-US" dirty="0"/>
              <a:t>手持遥控端实时检测手势信息，并打包发送；触摸屏进行基本数据的显示和人机交互，并且接收 智能遥控车的报警信息。  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     </a:t>
            </a:r>
            <a:r>
              <a:rPr lang="zh-CN" altLang="en-US" dirty="0"/>
              <a:t> </a:t>
            </a:r>
            <a:r>
              <a:rPr lang="en-US" altLang="zh-CN" dirty="0"/>
              <a:t>- </a:t>
            </a:r>
            <a:r>
              <a:rPr lang="zh-CN" altLang="en-US" dirty="0"/>
              <a:t>智能遥控车接收手势信息，并且检测自身的姿态，利用</a:t>
            </a:r>
            <a:r>
              <a:rPr lang="en-US" altLang="zh-CN" dirty="0"/>
              <a:t>PID</a:t>
            </a:r>
            <a:r>
              <a:rPr lang="zh-CN" altLang="en-US" dirty="0"/>
              <a:t>算法做出对应的调整，实现偏航角度的闭环控制，同时利用超声波模块进行障碍物判断，并检测电源电压，将自身状态数据 进行打包，串口转蓝牙模块 发送给遥控器    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本设计的改进思路与展望是： 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   </a:t>
            </a:r>
            <a:r>
              <a:rPr lang="zh-CN" altLang="en-US" dirty="0"/>
              <a:t>  </a:t>
            </a:r>
            <a:r>
              <a:rPr lang="en-US" altLang="zh-CN" dirty="0"/>
              <a:t>- </a:t>
            </a:r>
            <a:r>
              <a:rPr lang="zh-CN" altLang="en-US" dirty="0"/>
              <a:t>在手持遥控端方面，可以利用手机代替手持遥控器，直接利用手机的陀螺仪进行姿态控制和人机交互，节约硬件成本。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 </a:t>
            </a:r>
            <a:r>
              <a:rPr lang="zh-CN" altLang="en-US" dirty="0"/>
              <a:t>    </a:t>
            </a:r>
            <a:r>
              <a:rPr lang="en-US" altLang="zh-CN" dirty="0"/>
              <a:t>- </a:t>
            </a:r>
            <a:r>
              <a:rPr lang="zh-CN" altLang="en-US" dirty="0"/>
              <a:t>在智能遥控车方面，因为只使用了一个超声波，因此无法实现</a:t>
            </a:r>
            <a:r>
              <a:rPr lang="en-US" altLang="zh-CN" dirty="0"/>
              <a:t>360</a:t>
            </a:r>
            <a:r>
              <a:rPr lang="zh-CN" altLang="en-US" dirty="0"/>
              <a:t>度的障碍物检测。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 </a:t>
            </a:r>
            <a:r>
              <a:rPr lang="zh-CN" altLang="en-US" dirty="0"/>
              <a:t>    </a:t>
            </a:r>
            <a:r>
              <a:rPr lang="en-US" altLang="zh-CN" dirty="0"/>
              <a:t>- </a:t>
            </a:r>
            <a:r>
              <a:rPr lang="zh-CN" altLang="en-US" dirty="0"/>
              <a:t>此外，还可以添加编码器，补偿电机差速，从而实现速度的闭环控制。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7A99A-5328-44FB-B4BA-8014D1AFA4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514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我的展示到此结束，感谢各位老师和同学的观看。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7A99A-5328-44FB-B4BA-8014D1AFA4A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97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640821" y="589228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BF2BB155-E50E-4549-9D41-7159D42D69CA}"/>
              </a:ext>
            </a:extLst>
          </p:cNvPr>
          <p:cNvSpPr/>
          <p:nvPr/>
        </p:nvSpPr>
        <p:spPr>
          <a:xfrm>
            <a:off x="10892312" y="2012683"/>
            <a:ext cx="2133600" cy="2133600"/>
          </a:xfrm>
          <a:prstGeom prst="ellipse">
            <a:avLst/>
          </a:prstGeom>
          <a:solidFill>
            <a:srgbClr val="EF9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28E3A04-6EC0-435C-8999-A515F36CECC2}"/>
              </a:ext>
            </a:extLst>
          </p:cNvPr>
          <p:cNvGrpSpPr/>
          <p:nvPr/>
        </p:nvGrpSpPr>
        <p:grpSpPr>
          <a:xfrm>
            <a:off x="8011579" y="1394678"/>
            <a:ext cx="2416160" cy="1821229"/>
            <a:chOff x="7687960" y="2450071"/>
            <a:chExt cx="2416160" cy="182122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A9E4933-90F8-4CA8-A20D-4E304BA801BC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9465F1D-F234-4E58-9E5D-7969621FA6DB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83BD882-D3FE-4FC8-8079-6878ADE2DC65}"/>
              </a:ext>
            </a:extLst>
          </p:cNvPr>
          <p:cNvGrpSpPr/>
          <p:nvPr/>
        </p:nvGrpSpPr>
        <p:grpSpPr>
          <a:xfrm>
            <a:off x="2848897" y="-563308"/>
            <a:ext cx="3158203" cy="2633408"/>
            <a:chOff x="2848897" y="-563308"/>
            <a:chExt cx="3158203" cy="2633408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CFD2074-7FD1-4B4B-BC75-32137B378013}"/>
                </a:ext>
              </a:extLst>
            </p:cNvPr>
            <p:cNvSpPr/>
            <p:nvPr/>
          </p:nvSpPr>
          <p:spPr>
            <a:xfrm>
              <a:off x="3098800" y="-393700"/>
              <a:ext cx="2908300" cy="2463800"/>
            </a:xfrm>
            <a:custGeom>
              <a:avLst/>
              <a:gdLst>
                <a:gd name="connsiteX0" fmla="*/ 0 w 2908300"/>
                <a:gd name="connsiteY0" fmla="*/ 1257300 h 2463800"/>
                <a:gd name="connsiteX1" fmla="*/ 1016000 w 2908300"/>
                <a:gd name="connsiteY1" fmla="*/ 0 h 2463800"/>
                <a:gd name="connsiteX2" fmla="*/ 2908300 w 2908300"/>
                <a:gd name="connsiteY2" fmla="*/ 1155700 h 2463800"/>
                <a:gd name="connsiteX3" fmla="*/ 1968500 w 2908300"/>
                <a:gd name="connsiteY3" fmla="*/ 2463800 h 2463800"/>
                <a:gd name="connsiteX4" fmla="*/ 0 w 2908300"/>
                <a:gd name="connsiteY4" fmla="*/ 1257300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300" h="2463800">
                  <a:moveTo>
                    <a:pt x="0" y="1257300"/>
                  </a:moveTo>
                  <a:lnTo>
                    <a:pt x="1016000" y="0"/>
                  </a:lnTo>
                  <a:lnTo>
                    <a:pt x="2908300" y="1155700"/>
                  </a:lnTo>
                  <a:lnTo>
                    <a:pt x="1968500" y="2463800"/>
                  </a:lnTo>
                  <a:lnTo>
                    <a:pt x="0" y="12573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F263760-8CBC-434F-9D64-4D294041A300}"/>
                </a:ext>
              </a:extLst>
            </p:cNvPr>
            <p:cNvSpPr/>
            <p:nvPr/>
          </p:nvSpPr>
          <p:spPr>
            <a:xfrm>
              <a:off x="2848897" y="-563308"/>
              <a:ext cx="1672304" cy="1672304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4D62126-A57D-4467-8D8B-FB8C58FE0200}"/>
              </a:ext>
            </a:extLst>
          </p:cNvPr>
          <p:cNvGrpSpPr/>
          <p:nvPr/>
        </p:nvGrpSpPr>
        <p:grpSpPr>
          <a:xfrm>
            <a:off x="4857136" y="5095569"/>
            <a:ext cx="2312015" cy="1981131"/>
            <a:chOff x="4857136" y="5095569"/>
            <a:chExt cx="2312015" cy="198113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356A463-B16E-4268-8B8C-0AB4F92F1961}"/>
                </a:ext>
              </a:extLst>
            </p:cNvPr>
            <p:cNvSpPr/>
            <p:nvPr/>
          </p:nvSpPr>
          <p:spPr>
            <a:xfrm rot="21322887">
              <a:off x="5022851" y="5209800"/>
              <a:ext cx="2146300" cy="1866900"/>
            </a:xfrm>
            <a:custGeom>
              <a:avLst/>
              <a:gdLst>
                <a:gd name="connsiteX0" fmla="*/ 0 w 2146300"/>
                <a:gd name="connsiteY0" fmla="*/ 850900 h 1866900"/>
                <a:gd name="connsiteX1" fmla="*/ 882650 w 2146300"/>
                <a:gd name="connsiteY1" fmla="*/ 0 h 1866900"/>
                <a:gd name="connsiteX2" fmla="*/ 2146300 w 2146300"/>
                <a:gd name="connsiteY2" fmla="*/ 1060450 h 1866900"/>
                <a:gd name="connsiteX3" fmla="*/ 1416050 w 2146300"/>
                <a:gd name="connsiteY3" fmla="*/ 1866900 h 1866900"/>
                <a:gd name="connsiteX4" fmla="*/ 0 w 2146300"/>
                <a:gd name="connsiteY4" fmla="*/ 85090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0" h="1866900">
                  <a:moveTo>
                    <a:pt x="0" y="850900"/>
                  </a:moveTo>
                  <a:lnTo>
                    <a:pt x="882650" y="0"/>
                  </a:lnTo>
                  <a:lnTo>
                    <a:pt x="2146300" y="1060450"/>
                  </a:lnTo>
                  <a:lnTo>
                    <a:pt x="1416050" y="1866900"/>
                  </a:lnTo>
                  <a:lnTo>
                    <a:pt x="0" y="85090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92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892692-61E8-4589-A40A-5A07B5A3488A}"/>
                </a:ext>
              </a:extLst>
            </p:cNvPr>
            <p:cNvSpPr/>
            <p:nvPr/>
          </p:nvSpPr>
          <p:spPr>
            <a:xfrm>
              <a:off x="4857136" y="5095569"/>
              <a:ext cx="1238864" cy="1238864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3D4183D-C4FC-426C-9AB1-3E5ED9D11201}"/>
              </a:ext>
            </a:extLst>
          </p:cNvPr>
          <p:cNvGrpSpPr/>
          <p:nvPr/>
        </p:nvGrpSpPr>
        <p:grpSpPr>
          <a:xfrm>
            <a:off x="8865256" y="5633360"/>
            <a:ext cx="2279916" cy="2277314"/>
            <a:chOff x="8865256" y="5633360"/>
            <a:chExt cx="2279916" cy="2277314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B29362C-7740-4414-9906-4EE72B12F79B}"/>
                </a:ext>
              </a:extLst>
            </p:cNvPr>
            <p:cNvSpPr/>
            <p:nvPr/>
          </p:nvSpPr>
          <p:spPr>
            <a:xfrm rot="21003364">
              <a:off x="9128383" y="5676310"/>
              <a:ext cx="2016789" cy="2234364"/>
            </a:xfrm>
            <a:custGeom>
              <a:avLst/>
              <a:gdLst>
                <a:gd name="connsiteX0" fmla="*/ 0 w 2146300"/>
                <a:gd name="connsiteY0" fmla="*/ 850900 h 1866900"/>
                <a:gd name="connsiteX1" fmla="*/ 882650 w 2146300"/>
                <a:gd name="connsiteY1" fmla="*/ 0 h 1866900"/>
                <a:gd name="connsiteX2" fmla="*/ 2146300 w 2146300"/>
                <a:gd name="connsiteY2" fmla="*/ 1060450 h 1866900"/>
                <a:gd name="connsiteX3" fmla="*/ 1416050 w 2146300"/>
                <a:gd name="connsiteY3" fmla="*/ 1866900 h 1866900"/>
                <a:gd name="connsiteX4" fmla="*/ 0 w 2146300"/>
                <a:gd name="connsiteY4" fmla="*/ 85090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0" h="1866900">
                  <a:moveTo>
                    <a:pt x="0" y="850900"/>
                  </a:moveTo>
                  <a:lnTo>
                    <a:pt x="882650" y="0"/>
                  </a:lnTo>
                  <a:lnTo>
                    <a:pt x="2146300" y="1060450"/>
                  </a:lnTo>
                  <a:lnTo>
                    <a:pt x="1416050" y="1866900"/>
                  </a:lnTo>
                  <a:lnTo>
                    <a:pt x="0" y="85090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92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6C464AA-BD66-48A1-B992-1748C4162BED}"/>
                </a:ext>
              </a:extLst>
            </p:cNvPr>
            <p:cNvSpPr/>
            <p:nvPr/>
          </p:nvSpPr>
          <p:spPr>
            <a:xfrm>
              <a:off x="8865256" y="5633360"/>
              <a:ext cx="1504040" cy="150404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B882D31-D37E-41F6-A70C-3D53F1CC6F53}"/>
              </a:ext>
            </a:extLst>
          </p:cNvPr>
          <p:cNvSpPr txBox="1"/>
          <p:nvPr/>
        </p:nvSpPr>
        <p:spPr>
          <a:xfrm>
            <a:off x="294817" y="1137464"/>
            <a:ext cx="7691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spc="800" dirty="0">
                <a:solidFill>
                  <a:srgbClr val="ED8341"/>
                </a:solidFill>
                <a:effectLst>
                  <a:outerShdw blurRad="38100" dist="38100" dir="2700000" sx="102000" sy="102000" algn="tl">
                    <a:srgbClr val="000000">
                      <a:alpha val="21000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2</a:t>
            </a:r>
            <a:r>
              <a:rPr lang="en-US" altLang="zh-CN" sz="8000" i="1" spc="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sx="102000" sy="102000" algn="tl">
                    <a:srgbClr val="000000">
                      <a:alpha val="21000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0</a:t>
            </a:r>
            <a:r>
              <a:rPr lang="en-US" altLang="zh-CN" sz="8000" i="1" spc="800" dirty="0">
                <a:solidFill>
                  <a:srgbClr val="ED8341"/>
                </a:solidFill>
                <a:effectLst>
                  <a:outerShdw blurRad="38100" dist="38100" dir="2700000" sx="102000" sy="102000" algn="tl">
                    <a:srgbClr val="000000">
                      <a:alpha val="21000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2</a:t>
            </a:r>
            <a:r>
              <a:rPr lang="en-US" altLang="zh-CN" sz="8000" i="1" spc="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sx="102000" sy="102000" algn="tl">
                    <a:srgbClr val="000000">
                      <a:alpha val="21000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2</a:t>
            </a:r>
            <a:r>
              <a:rPr lang="zh-CN" altLang="en-US" sz="8000" i="1" spc="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sx="102000" sy="102000" algn="tl">
                    <a:srgbClr val="000000">
                      <a:alpha val="21000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毕业答辩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81313A-1310-4D61-9E59-A9C63324126F}"/>
              </a:ext>
            </a:extLst>
          </p:cNvPr>
          <p:cNvSpPr txBox="1"/>
          <p:nvPr/>
        </p:nvSpPr>
        <p:spPr>
          <a:xfrm>
            <a:off x="276371" y="2659559"/>
            <a:ext cx="9161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400" dirty="0">
                <a:solidFill>
                  <a:srgbClr val="EF935B"/>
                </a:solidFill>
                <a:cs typeface="+mn-ea"/>
                <a:sym typeface="+mn-lt"/>
              </a:rPr>
              <a:t>水下机器人上位机的研究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7C9EBB-A5F8-4663-AFF0-9990B13362D7}"/>
              </a:ext>
            </a:extLst>
          </p:cNvPr>
          <p:cNvSpPr/>
          <p:nvPr/>
        </p:nvSpPr>
        <p:spPr>
          <a:xfrm>
            <a:off x="572290" y="3486271"/>
            <a:ext cx="6329468" cy="30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350" spc="100" dirty="0">
                <a:solidFill>
                  <a:schemeClr val="bg1">
                    <a:lumMod val="65000"/>
                  </a:schemeClr>
                </a:solidFill>
                <a:cs typeface="+mn-ea"/>
              </a:rPr>
              <a:t>Research on upper computer of underwater vehicle</a:t>
            </a:r>
          </a:p>
        </p:txBody>
      </p:sp>
      <p:sp>
        <p:nvSpPr>
          <p:cNvPr id="40" name="矩形: 圆角 21">
            <a:extLst>
              <a:ext uri="{FF2B5EF4-FFF2-40B4-BE49-F238E27FC236}">
                <a16:creationId xmlns:a16="http://schemas.microsoft.com/office/drawing/2014/main" id="{36ECDAB6-829B-4CAB-AB5F-1B33E59D2A8C}"/>
              </a:ext>
            </a:extLst>
          </p:cNvPr>
          <p:cNvSpPr/>
          <p:nvPr/>
        </p:nvSpPr>
        <p:spPr>
          <a:xfrm>
            <a:off x="454681" y="4259372"/>
            <a:ext cx="2308859" cy="476397"/>
          </a:xfrm>
          <a:prstGeom prst="roundRect">
            <a:avLst>
              <a:gd name="adj" fmla="val 50000"/>
            </a:avLst>
          </a:prstGeom>
          <a:solidFill>
            <a:srgbClr val="EF9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集美大学</a:t>
            </a:r>
          </a:p>
        </p:txBody>
      </p:sp>
      <p:sp>
        <p:nvSpPr>
          <p:cNvPr id="41" name="矩形: 圆角 21">
            <a:extLst>
              <a:ext uri="{FF2B5EF4-FFF2-40B4-BE49-F238E27FC236}">
                <a16:creationId xmlns:a16="http://schemas.microsoft.com/office/drawing/2014/main" id="{36ECDAB6-829B-4CAB-AB5F-1B33E59D2A8C}"/>
              </a:ext>
            </a:extLst>
          </p:cNvPr>
          <p:cNvSpPr/>
          <p:nvPr/>
        </p:nvSpPr>
        <p:spPr>
          <a:xfrm>
            <a:off x="454680" y="4878700"/>
            <a:ext cx="2308859" cy="476397"/>
          </a:xfrm>
          <a:prstGeom prst="roundRect">
            <a:avLst>
              <a:gd name="adj" fmla="val 50000"/>
            </a:avLst>
          </a:prstGeom>
          <a:solidFill>
            <a:srgbClr val="EF9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通信</a:t>
            </a:r>
            <a:r>
              <a:rPr lang="en-US" altLang="zh-CN" dirty="0">
                <a:cs typeface="+mn-ea"/>
                <a:sym typeface="+mn-lt"/>
              </a:rPr>
              <a:t>1812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2" name="矩形: 圆角 21">
            <a:extLst>
              <a:ext uri="{FF2B5EF4-FFF2-40B4-BE49-F238E27FC236}">
                <a16:creationId xmlns:a16="http://schemas.microsoft.com/office/drawing/2014/main" id="{36ECDAB6-829B-4CAB-AB5F-1B33E59D2A8C}"/>
              </a:ext>
            </a:extLst>
          </p:cNvPr>
          <p:cNvSpPr/>
          <p:nvPr/>
        </p:nvSpPr>
        <p:spPr>
          <a:xfrm>
            <a:off x="454678" y="5498028"/>
            <a:ext cx="2308859" cy="476397"/>
          </a:xfrm>
          <a:prstGeom prst="roundRect">
            <a:avLst>
              <a:gd name="adj" fmla="val 50000"/>
            </a:avLst>
          </a:prstGeom>
          <a:solidFill>
            <a:srgbClr val="EF9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李昕凯</a:t>
            </a:r>
          </a:p>
        </p:txBody>
      </p:sp>
      <p:sp>
        <p:nvSpPr>
          <p:cNvPr id="43" name="矩形: 圆角 21">
            <a:extLst>
              <a:ext uri="{FF2B5EF4-FFF2-40B4-BE49-F238E27FC236}">
                <a16:creationId xmlns:a16="http://schemas.microsoft.com/office/drawing/2014/main" id="{36ECDAB6-829B-4CAB-AB5F-1B33E59D2A8C}"/>
              </a:ext>
            </a:extLst>
          </p:cNvPr>
          <p:cNvSpPr/>
          <p:nvPr/>
        </p:nvSpPr>
        <p:spPr>
          <a:xfrm>
            <a:off x="454677" y="6117356"/>
            <a:ext cx="2308859" cy="476397"/>
          </a:xfrm>
          <a:prstGeom prst="roundRect">
            <a:avLst>
              <a:gd name="adj" fmla="val 50000"/>
            </a:avLst>
          </a:prstGeom>
          <a:solidFill>
            <a:srgbClr val="EF9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指导老师：杜勇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157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>
    <p:ext uri="{E180D4A7-C9FB-4DFB-919C-405C955672EB}">
      <p14:showEvtLst xmlns:p14="http://schemas.microsoft.com/office/powerpoint/2010/main">
        <p14:playEvt time="1418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A45EE0C-9AAC-4B16-96E8-D1076A2126AD}"/>
              </a:ext>
            </a:extLst>
          </p:cNvPr>
          <p:cNvGrpSpPr/>
          <p:nvPr/>
        </p:nvGrpSpPr>
        <p:grpSpPr>
          <a:xfrm rot="578276">
            <a:off x="2649122" y="713068"/>
            <a:ext cx="1343814" cy="1012928"/>
            <a:chOff x="7687960" y="2450071"/>
            <a:chExt cx="2416160" cy="1821229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C857D77-4B5F-4F4C-B6EA-EC691CFED402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7F862B9-904F-4ADB-98A8-BA9B4317D9CE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A38612EF-CFD7-47A4-8D6D-21AC51EBB46D}"/>
              </a:ext>
            </a:extLst>
          </p:cNvPr>
          <p:cNvSpPr txBox="1"/>
          <p:nvPr/>
        </p:nvSpPr>
        <p:spPr>
          <a:xfrm>
            <a:off x="1130305" y="2521936"/>
            <a:ext cx="257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9A70DD-15F0-4892-B336-BD79C79323F3}"/>
              </a:ext>
            </a:extLst>
          </p:cNvPr>
          <p:cNvSpPr txBox="1"/>
          <p:nvPr/>
        </p:nvSpPr>
        <p:spPr>
          <a:xfrm>
            <a:off x="887981" y="3352933"/>
            <a:ext cx="3055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rgbClr val="EF93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CONTENTES</a:t>
            </a:r>
            <a:endParaRPr lang="zh-CN" altLang="en-US" sz="3200" spc="300" dirty="0">
              <a:solidFill>
                <a:srgbClr val="EF935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BAF43AC-5700-40A6-B58E-79DEE301C170}"/>
              </a:ext>
            </a:extLst>
          </p:cNvPr>
          <p:cNvGrpSpPr/>
          <p:nvPr/>
        </p:nvGrpSpPr>
        <p:grpSpPr>
          <a:xfrm>
            <a:off x="-297794" y="5654027"/>
            <a:ext cx="2247258" cy="2407946"/>
            <a:chOff x="8865256" y="5633360"/>
            <a:chExt cx="2247258" cy="2407946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4987D613-21AE-432B-BE19-CB1135031F46}"/>
                </a:ext>
              </a:extLst>
            </p:cNvPr>
            <p:cNvSpPr/>
            <p:nvPr/>
          </p:nvSpPr>
          <p:spPr>
            <a:xfrm rot="21003364">
              <a:off x="9095725" y="5806942"/>
              <a:ext cx="2016789" cy="2234364"/>
            </a:xfrm>
            <a:custGeom>
              <a:avLst/>
              <a:gdLst>
                <a:gd name="connsiteX0" fmla="*/ 0 w 2146300"/>
                <a:gd name="connsiteY0" fmla="*/ 850900 h 1866900"/>
                <a:gd name="connsiteX1" fmla="*/ 882650 w 2146300"/>
                <a:gd name="connsiteY1" fmla="*/ 0 h 1866900"/>
                <a:gd name="connsiteX2" fmla="*/ 2146300 w 2146300"/>
                <a:gd name="connsiteY2" fmla="*/ 1060450 h 1866900"/>
                <a:gd name="connsiteX3" fmla="*/ 1416050 w 2146300"/>
                <a:gd name="connsiteY3" fmla="*/ 1866900 h 1866900"/>
                <a:gd name="connsiteX4" fmla="*/ 0 w 2146300"/>
                <a:gd name="connsiteY4" fmla="*/ 85090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0" h="1866900">
                  <a:moveTo>
                    <a:pt x="0" y="850900"/>
                  </a:moveTo>
                  <a:lnTo>
                    <a:pt x="882650" y="0"/>
                  </a:lnTo>
                  <a:lnTo>
                    <a:pt x="2146300" y="1060450"/>
                  </a:lnTo>
                  <a:lnTo>
                    <a:pt x="1416050" y="1866900"/>
                  </a:lnTo>
                  <a:lnTo>
                    <a:pt x="0" y="85090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92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100A223-9AD0-419B-94A4-140604FF41C9}"/>
                </a:ext>
              </a:extLst>
            </p:cNvPr>
            <p:cNvSpPr/>
            <p:nvPr/>
          </p:nvSpPr>
          <p:spPr>
            <a:xfrm>
              <a:off x="8865256" y="5633360"/>
              <a:ext cx="1504040" cy="150404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212B13C-1A6C-4D71-81CA-01C53A424BC3}"/>
              </a:ext>
            </a:extLst>
          </p:cNvPr>
          <p:cNvGrpSpPr/>
          <p:nvPr/>
        </p:nvGrpSpPr>
        <p:grpSpPr>
          <a:xfrm rot="613837">
            <a:off x="3522987" y="4698129"/>
            <a:ext cx="2029614" cy="1529864"/>
            <a:chOff x="7687960" y="2450071"/>
            <a:chExt cx="2416160" cy="182122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A6EFBD1C-9327-410E-8354-D12080950F96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9443FB9-D3E8-494A-8853-E8ECDE3106CA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9F5565-2289-41AF-AD6B-6C4507154778}"/>
              </a:ext>
            </a:extLst>
          </p:cNvPr>
          <p:cNvGrpSpPr/>
          <p:nvPr/>
        </p:nvGrpSpPr>
        <p:grpSpPr>
          <a:xfrm rot="613837">
            <a:off x="11504938" y="-303028"/>
            <a:ext cx="2029614" cy="1529864"/>
            <a:chOff x="7687960" y="2450071"/>
            <a:chExt cx="2416160" cy="1821229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0465C0B-293D-4A85-9338-77AE5A34EF18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95C938F-A4DA-411F-A41F-FE82822CCB98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D976128-77AB-4497-8084-5DB22B378AA7}"/>
              </a:ext>
            </a:extLst>
          </p:cNvPr>
          <p:cNvGrpSpPr/>
          <p:nvPr/>
        </p:nvGrpSpPr>
        <p:grpSpPr>
          <a:xfrm rot="578276">
            <a:off x="-169788" y="-222075"/>
            <a:ext cx="1343814" cy="1012928"/>
            <a:chOff x="7687960" y="2450071"/>
            <a:chExt cx="2416160" cy="1821229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F6438EEB-C642-45EE-BFDD-689BB5F695CA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37D5E345-F713-439B-8C7A-9A7ACAC57EC6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AB1A52C-AB3B-4930-B27A-110F07127F71}"/>
              </a:ext>
            </a:extLst>
          </p:cNvPr>
          <p:cNvGrpSpPr/>
          <p:nvPr/>
        </p:nvGrpSpPr>
        <p:grpSpPr>
          <a:xfrm rot="578276">
            <a:off x="11815096" y="6511390"/>
            <a:ext cx="1343814" cy="1012928"/>
            <a:chOff x="7687960" y="2450071"/>
            <a:chExt cx="2416160" cy="1821229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4F4CF3F-26A8-43D4-9041-B99BABC08983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BD37B2C-D80B-4B6C-9171-E393558683DF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627786D-1634-4DA6-B561-7A9CC8ADA171}"/>
              </a:ext>
            </a:extLst>
          </p:cNvPr>
          <p:cNvGrpSpPr/>
          <p:nvPr/>
        </p:nvGrpSpPr>
        <p:grpSpPr>
          <a:xfrm>
            <a:off x="5521781" y="692633"/>
            <a:ext cx="5640576" cy="2264962"/>
            <a:chOff x="5522724" y="1030688"/>
            <a:chExt cx="5640576" cy="226496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6412C8F-A72E-4AA4-B59E-92AA5219A1D3}"/>
                </a:ext>
              </a:extLst>
            </p:cNvPr>
            <p:cNvGrpSpPr/>
            <p:nvPr/>
          </p:nvGrpSpPr>
          <p:grpSpPr>
            <a:xfrm>
              <a:off x="5522724" y="1030688"/>
              <a:ext cx="5640576" cy="2264962"/>
              <a:chOff x="5522724" y="1202138"/>
              <a:chExt cx="5640576" cy="2264962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A6E6BFAC-6FCF-4D64-9E61-D7D5CDBB2121}"/>
                  </a:ext>
                </a:extLst>
              </p:cNvPr>
              <p:cNvSpPr/>
              <p:nvPr/>
            </p:nvSpPr>
            <p:spPr>
              <a:xfrm>
                <a:off x="5600700" y="1257300"/>
                <a:ext cx="5562600" cy="2209800"/>
              </a:xfrm>
              <a:custGeom>
                <a:avLst/>
                <a:gdLst>
                  <a:gd name="connsiteX0" fmla="*/ 0 w 5562600"/>
                  <a:gd name="connsiteY0" fmla="*/ 514350 h 2209800"/>
                  <a:gd name="connsiteX1" fmla="*/ 4152900 w 5562600"/>
                  <a:gd name="connsiteY1" fmla="*/ 0 h 2209800"/>
                  <a:gd name="connsiteX2" fmla="*/ 5562600 w 5562600"/>
                  <a:gd name="connsiteY2" fmla="*/ 1314450 h 2209800"/>
                  <a:gd name="connsiteX3" fmla="*/ 1543050 w 5562600"/>
                  <a:gd name="connsiteY3" fmla="*/ 2209800 h 2209800"/>
                  <a:gd name="connsiteX4" fmla="*/ 0 w 5562600"/>
                  <a:gd name="connsiteY4" fmla="*/ 514350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2209800">
                    <a:moveTo>
                      <a:pt x="0" y="514350"/>
                    </a:moveTo>
                    <a:lnTo>
                      <a:pt x="4152900" y="0"/>
                    </a:lnTo>
                    <a:lnTo>
                      <a:pt x="5562600" y="1314450"/>
                    </a:lnTo>
                    <a:lnTo>
                      <a:pt x="1543050" y="2209800"/>
                    </a:lnTo>
                    <a:lnTo>
                      <a:pt x="0" y="51435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92000">
                    <a:schemeClr val="bg1">
                      <a:lumMod val="75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22C821EF-1601-4F3A-A291-5B955863DECF}"/>
                  </a:ext>
                </a:extLst>
              </p:cNvPr>
              <p:cNvSpPr/>
              <p:nvPr/>
            </p:nvSpPr>
            <p:spPr>
              <a:xfrm>
                <a:off x="5522724" y="1202138"/>
                <a:ext cx="4380711" cy="6838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EAE7FA6-35A8-4031-890E-16A0093D0CF1}"/>
                </a:ext>
              </a:extLst>
            </p:cNvPr>
            <p:cNvSpPr txBox="1"/>
            <p:nvPr/>
          </p:nvSpPr>
          <p:spPr>
            <a:xfrm>
              <a:off x="5675234" y="1110984"/>
              <a:ext cx="4178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400" dirty="0">
                  <a:solidFill>
                    <a:srgbClr val="EF935B"/>
                  </a:solidFill>
                  <a:cs typeface="+mn-ea"/>
                  <a:sym typeface="+mn-lt"/>
                </a:rPr>
                <a:t>01.</a:t>
              </a:r>
              <a:r>
                <a:rPr lang="zh-CN" altLang="en-US" sz="2800" spc="400" dirty="0">
                  <a:solidFill>
                    <a:srgbClr val="EF935B"/>
                  </a:solidFill>
                  <a:cs typeface="+mn-ea"/>
                  <a:sym typeface="+mn-lt"/>
                </a:rPr>
                <a:t>设计背景及意义</a:t>
              </a:r>
              <a:endParaRPr lang="zh-CN" altLang="en-US" sz="2800" spc="400" dirty="0"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2135D9B-EE13-42E5-A490-3AE027512744}"/>
              </a:ext>
            </a:extLst>
          </p:cNvPr>
          <p:cNvGrpSpPr/>
          <p:nvPr/>
        </p:nvGrpSpPr>
        <p:grpSpPr>
          <a:xfrm>
            <a:off x="5146274" y="1868612"/>
            <a:ext cx="6016083" cy="2264962"/>
            <a:chOff x="5147217" y="2197142"/>
            <a:chExt cx="6016083" cy="226496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555B786-EC79-4B3F-9E96-48652BB8EC74}"/>
                </a:ext>
              </a:extLst>
            </p:cNvPr>
            <p:cNvGrpSpPr/>
            <p:nvPr/>
          </p:nvGrpSpPr>
          <p:grpSpPr>
            <a:xfrm>
              <a:off x="5522724" y="2197142"/>
              <a:ext cx="5640576" cy="2264962"/>
              <a:chOff x="5522724" y="1202138"/>
              <a:chExt cx="5640576" cy="2264962"/>
            </a:xfrm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8B5336C7-76B7-40BC-8486-FD6384939A4C}"/>
                  </a:ext>
                </a:extLst>
              </p:cNvPr>
              <p:cNvSpPr/>
              <p:nvPr/>
            </p:nvSpPr>
            <p:spPr>
              <a:xfrm>
                <a:off x="5600700" y="1257300"/>
                <a:ext cx="5562600" cy="2209800"/>
              </a:xfrm>
              <a:custGeom>
                <a:avLst/>
                <a:gdLst>
                  <a:gd name="connsiteX0" fmla="*/ 0 w 5562600"/>
                  <a:gd name="connsiteY0" fmla="*/ 514350 h 2209800"/>
                  <a:gd name="connsiteX1" fmla="*/ 4152900 w 5562600"/>
                  <a:gd name="connsiteY1" fmla="*/ 0 h 2209800"/>
                  <a:gd name="connsiteX2" fmla="*/ 5562600 w 5562600"/>
                  <a:gd name="connsiteY2" fmla="*/ 1314450 h 2209800"/>
                  <a:gd name="connsiteX3" fmla="*/ 1543050 w 5562600"/>
                  <a:gd name="connsiteY3" fmla="*/ 2209800 h 2209800"/>
                  <a:gd name="connsiteX4" fmla="*/ 0 w 5562600"/>
                  <a:gd name="connsiteY4" fmla="*/ 514350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2209800">
                    <a:moveTo>
                      <a:pt x="0" y="514350"/>
                    </a:moveTo>
                    <a:lnTo>
                      <a:pt x="4152900" y="0"/>
                    </a:lnTo>
                    <a:lnTo>
                      <a:pt x="5562600" y="1314450"/>
                    </a:lnTo>
                    <a:lnTo>
                      <a:pt x="1543050" y="2209800"/>
                    </a:lnTo>
                    <a:lnTo>
                      <a:pt x="0" y="51435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92000">
                    <a:schemeClr val="bg1">
                      <a:lumMod val="75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5BDDCE0C-38D7-46F8-A178-4DF7B751DEB3}"/>
                  </a:ext>
                </a:extLst>
              </p:cNvPr>
              <p:cNvSpPr/>
              <p:nvPr/>
            </p:nvSpPr>
            <p:spPr>
              <a:xfrm>
                <a:off x="5522724" y="1202138"/>
                <a:ext cx="4380711" cy="6838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B00EE47-0EA2-4E1E-8A38-A313EC7DA826}"/>
                </a:ext>
              </a:extLst>
            </p:cNvPr>
            <p:cNvSpPr txBox="1"/>
            <p:nvPr/>
          </p:nvSpPr>
          <p:spPr>
            <a:xfrm>
              <a:off x="5147217" y="2277438"/>
              <a:ext cx="4178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400" dirty="0">
                  <a:solidFill>
                    <a:srgbClr val="EF935B"/>
                  </a:solidFill>
                  <a:cs typeface="+mn-ea"/>
                  <a:sym typeface="+mn-lt"/>
                </a:rPr>
                <a:t>02.</a:t>
              </a:r>
              <a:r>
                <a:rPr lang="zh-CN" altLang="en-US" sz="2800" spc="400" dirty="0">
                  <a:solidFill>
                    <a:srgbClr val="EF935B"/>
                  </a:solidFill>
                  <a:cs typeface="+mn-ea"/>
                  <a:sym typeface="+mn-lt"/>
                </a:rPr>
                <a:t>功能模块</a:t>
              </a:r>
              <a:endParaRPr lang="zh-CN" altLang="en-US" sz="2800" spc="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8C9FFEF-2E7F-43B3-A0CA-51432CFBE953}"/>
              </a:ext>
            </a:extLst>
          </p:cNvPr>
          <p:cNvGrpSpPr/>
          <p:nvPr/>
        </p:nvGrpSpPr>
        <p:grpSpPr>
          <a:xfrm>
            <a:off x="5521781" y="3035066"/>
            <a:ext cx="5640576" cy="2264962"/>
            <a:chOff x="5522724" y="3363596"/>
            <a:chExt cx="5640576" cy="2264962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44D2764-36EF-4F94-B38F-46F583BD3F91}"/>
                </a:ext>
              </a:extLst>
            </p:cNvPr>
            <p:cNvGrpSpPr/>
            <p:nvPr/>
          </p:nvGrpSpPr>
          <p:grpSpPr>
            <a:xfrm>
              <a:off x="5522724" y="3363596"/>
              <a:ext cx="5640576" cy="2264962"/>
              <a:chOff x="5522724" y="1202138"/>
              <a:chExt cx="5640576" cy="2264962"/>
            </a:xfrm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CDA56E80-0D8A-4300-BC30-D8B4E4168355}"/>
                  </a:ext>
                </a:extLst>
              </p:cNvPr>
              <p:cNvSpPr/>
              <p:nvPr/>
            </p:nvSpPr>
            <p:spPr>
              <a:xfrm>
                <a:off x="5600700" y="1257300"/>
                <a:ext cx="5562600" cy="2209800"/>
              </a:xfrm>
              <a:custGeom>
                <a:avLst/>
                <a:gdLst>
                  <a:gd name="connsiteX0" fmla="*/ 0 w 5562600"/>
                  <a:gd name="connsiteY0" fmla="*/ 514350 h 2209800"/>
                  <a:gd name="connsiteX1" fmla="*/ 4152900 w 5562600"/>
                  <a:gd name="connsiteY1" fmla="*/ 0 h 2209800"/>
                  <a:gd name="connsiteX2" fmla="*/ 5562600 w 5562600"/>
                  <a:gd name="connsiteY2" fmla="*/ 1314450 h 2209800"/>
                  <a:gd name="connsiteX3" fmla="*/ 1543050 w 5562600"/>
                  <a:gd name="connsiteY3" fmla="*/ 2209800 h 2209800"/>
                  <a:gd name="connsiteX4" fmla="*/ 0 w 5562600"/>
                  <a:gd name="connsiteY4" fmla="*/ 514350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2209800">
                    <a:moveTo>
                      <a:pt x="0" y="514350"/>
                    </a:moveTo>
                    <a:lnTo>
                      <a:pt x="4152900" y="0"/>
                    </a:lnTo>
                    <a:lnTo>
                      <a:pt x="5562600" y="1314450"/>
                    </a:lnTo>
                    <a:lnTo>
                      <a:pt x="1543050" y="2209800"/>
                    </a:lnTo>
                    <a:lnTo>
                      <a:pt x="0" y="51435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92000">
                    <a:schemeClr val="bg1">
                      <a:lumMod val="75000"/>
                    </a:schemeClr>
                  </a:gs>
                </a:gsLst>
                <a:lin ang="135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D39975AC-F38C-41CF-AAC6-E1FC9B513DD6}"/>
                  </a:ext>
                </a:extLst>
              </p:cNvPr>
              <p:cNvSpPr/>
              <p:nvPr/>
            </p:nvSpPr>
            <p:spPr>
              <a:xfrm>
                <a:off x="5522724" y="1202138"/>
                <a:ext cx="4380711" cy="6838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F7A6B78-16E7-4CE0-981F-E0AC3B069194}"/>
                </a:ext>
              </a:extLst>
            </p:cNvPr>
            <p:cNvSpPr txBox="1"/>
            <p:nvPr/>
          </p:nvSpPr>
          <p:spPr>
            <a:xfrm>
              <a:off x="5600699" y="3447844"/>
              <a:ext cx="4178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400" dirty="0">
                  <a:solidFill>
                    <a:srgbClr val="EF935B"/>
                  </a:solidFill>
                  <a:cs typeface="+mn-ea"/>
                  <a:sym typeface="+mn-lt"/>
                </a:rPr>
                <a:t>03.</a:t>
              </a:r>
              <a:r>
                <a:rPr lang="zh-CN" altLang="en-US" sz="2800" spc="400" dirty="0">
                  <a:solidFill>
                    <a:srgbClr val="EF935B"/>
                  </a:solidFill>
                  <a:cs typeface="+mn-ea"/>
                  <a:sym typeface="+mn-lt"/>
                </a:rPr>
                <a:t>系统整体设计</a:t>
              </a:r>
              <a:endParaRPr lang="zh-CN" altLang="en-US" sz="2800" spc="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6202C6-8792-43DB-B01E-643D46D6338F}"/>
              </a:ext>
            </a:extLst>
          </p:cNvPr>
          <p:cNvGrpSpPr/>
          <p:nvPr/>
        </p:nvGrpSpPr>
        <p:grpSpPr>
          <a:xfrm rot="382509">
            <a:off x="10507776" y="3440649"/>
            <a:ext cx="2312015" cy="1981131"/>
            <a:chOff x="4857136" y="5095569"/>
            <a:chExt cx="2312015" cy="198113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3F9905E-294A-4B54-89E6-547F3BB960AC}"/>
                </a:ext>
              </a:extLst>
            </p:cNvPr>
            <p:cNvSpPr/>
            <p:nvPr/>
          </p:nvSpPr>
          <p:spPr>
            <a:xfrm rot="21322887">
              <a:off x="5022851" y="5209800"/>
              <a:ext cx="2146300" cy="1866900"/>
            </a:xfrm>
            <a:custGeom>
              <a:avLst/>
              <a:gdLst>
                <a:gd name="connsiteX0" fmla="*/ 0 w 2146300"/>
                <a:gd name="connsiteY0" fmla="*/ 850900 h 1866900"/>
                <a:gd name="connsiteX1" fmla="*/ 882650 w 2146300"/>
                <a:gd name="connsiteY1" fmla="*/ 0 h 1866900"/>
                <a:gd name="connsiteX2" fmla="*/ 2146300 w 2146300"/>
                <a:gd name="connsiteY2" fmla="*/ 1060450 h 1866900"/>
                <a:gd name="connsiteX3" fmla="*/ 1416050 w 2146300"/>
                <a:gd name="connsiteY3" fmla="*/ 1866900 h 1866900"/>
                <a:gd name="connsiteX4" fmla="*/ 0 w 2146300"/>
                <a:gd name="connsiteY4" fmla="*/ 85090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0" h="1866900">
                  <a:moveTo>
                    <a:pt x="0" y="850900"/>
                  </a:moveTo>
                  <a:lnTo>
                    <a:pt x="882650" y="0"/>
                  </a:lnTo>
                  <a:lnTo>
                    <a:pt x="2146300" y="1060450"/>
                  </a:lnTo>
                  <a:lnTo>
                    <a:pt x="1416050" y="1866900"/>
                  </a:lnTo>
                  <a:lnTo>
                    <a:pt x="0" y="85090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92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BD52409-B641-4868-A035-9C3A62C14A91}"/>
                </a:ext>
              </a:extLst>
            </p:cNvPr>
            <p:cNvSpPr/>
            <p:nvPr/>
          </p:nvSpPr>
          <p:spPr>
            <a:xfrm>
              <a:off x="4857136" y="5095569"/>
              <a:ext cx="1238864" cy="1238864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F93C846-8BA2-4B38-9CD9-A580ACB4EFE1}"/>
              </a:ext>
            </a:extLst>
          </p:cNvPr>
          <p:cNvGrpSpPr/>
          <p:nvPr/>
        </p:nvGrpSpPr>
        <p:grpSpPr>
          <a:xfrm>
            <a:off x="5521781" y="4201521"/>
            <a:ext cx="5640576" cy="2181251"/>
            <a:chOff x="5522724" y="4530051"/>
            <a:chExt cx="5640576" cy="218125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2BAE341-9486-4696-BB48-B8DE228746A0}"/>
                </a:ext>
              </a:extLst>
            </p:cNvPr>
            <p:cNvSpPr/>
            <p:nvPr/>
          </p:nvSpPr>
          <p:spPr>
            <a:xfrm>
              <a:off x="5600700" y="4596752"/>
              <a:ext cx="5562600" cy="2114550"/>
            </a:xfrm>
            <a:custGeom>
              <a:avLst/>
              <a:gdLst>
                <a:gd name="connsiteX0" fmla="*/ 0 w 5562600"/>
                <a:gd name="connsiteY0" fmla="*/ 495300 h 2114550"/>
                <a:gd name="connsiteX1" fmla="*/ 4171950 w 5562600"/>
                <a:gd name="connsiteY1" fmla="*/ 0 h 2114550"/>
                <a:gd name="connsiteX2" fmla="*/ 5562600 w 5562600"/>
                <a:gd name="connsiteY2" fmla="*/ 1333500 h 2114550"/>
                <a:gd name="connsiteX3" fmla="*/ 1676400 w 5562600"/>
                <a:gd name="connsiteY3" fmla="*/ 2114550 h 2114550"/>
                <a:gd name="connsiteX4" fmla="*/ 0 w 5562600"/>
                <a:gd name="connsiteY4" fmla="*/ 495300 h 211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2114550">
                  <a:moveTo>
                    <a:pt x="0" y="495300"/>
                  </a:moveTo>
                  <a:lnTo>
                    <a:pt x="4171950" y="0"/>
                  </a:lnTo>
                  <a:lnTo>
                    <a:pt x="5562600" y="1333500"/>
                  </a:lnTo>
                  <a:lnTo>
                    <a:pt x="1676400" y="2114550"/>
                  </a:lnTo>
                  <a:lnTo>
                    <a:pt x="0" y="49530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92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88CAFC78-8513-4762-AACE-F74C6EF475C6}"/>
                </a:ext>
              </a:extLst>
            </p:cNvPr>
            <p:cNvSpPr/>
            <p:nvPr/>
          </p:nvSpPr>
          <p:spPr>
            <a:xfrm>
              <a:off x="5522724" y="4530051"/>
              <a:ext cx="4380711" cy="68381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DE122B6-A38A-4618-BD0E-129B9C13D69F}"/>
                </a:ext>
              </a:extLst>
            </p:cNvPr>
            <p:cNvSpPr txBox="1"/>
            <p:nvPr/>
          </p:nvSpPr>
          <p:spPr>
            <a:xfrm>
              <a:off x="5651942" y="4610347"/>
              <a:ext cx="4178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400" dirty="0">
                  <a:solidFill>
                    <a:srgbClr val="EF935B"/>
                  </a:solidFill>
                  <a:cs typeface="+mn-ea"/>
                  <a:sym typeface="+mn-lt"/>
                </a:rPr>
                <a:t>04.</a:t>
              </a:r>
              <a:r>
                <a:rPr lang="zh-CN" altLang="en-US" sz="2800" spc="400" dirty="0">
                  <a:solidFill>
                    <a:srgbClr val="EF935B"/>
                  </a:solidFill>
                  <a:cs typeface="+mn-ea"/>
                  <a:sym typeface="+mn-lt"/>
                </a:rPr>
                <a:t>系统软件设计</a:t>
              </a:r>
              <a:endParaRPr lang="zh-CN" altLang="en-US" sz="2800" spc="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F93C846-8BA2-4B38-9CD9-A580ACB4EFE1}"/>
              </a:ext>
            </a:extLst>
          </p:cNvPr>
          <p:cNvGrpSpPr/>
          <p:nvPr/>
        </p:nvGrpSpPr>
        <p:grpSpPr>
          <a:xfrm>
            <a:off x="5246381" y="5341728"/>
            <a:ext cx="5924412" cy="2181251"/>
            <a:chOff x="5238888" y="4530051"/>
            <a:chExt cx="5924412" cy="2181251"/>
          </a:xfrm>
        </p:grpSpPr>
        <p:sp>
          <p:nvSpPr>
            <p:cNvPr id="51" name="任意多边形: 形状 35">
              <a:extLst>
                <a:ext uri="{FF2B5EF4-FFF2-40B4-BE49-F238E27FC236}">
                  <a16:creationId xmlns:a16="http://schemas.microsoft.com/office/drawing/2014/main" id="{A2BAE341-9486-4696-BB48-B8DE228746A0}"/>
                </a:ext>
              </a:extLst>
            </p:cNvPr>
            <p:cNvSpPr/>
            <p:nvPr/>
          </p:nvSpPr>
          <p:spPr>
            <a:xfrm>
              <a:off x="5600700" y="4596752"/>
              <a:ext cx="5562600" cy="2114550"/>
            </a:xfrm>
            <a:custGeom>
              <a:avLst/>
              <a:gdLst>
                <a:gd name="connsiteX0" fmla="*/ 0 w 5562600"/>
                <a:gd name="connsiteY0" fmla="*/ 495300 h 2114550"/>
                <a:gd name="connsiteX1" fmla="*/ 4171950 w 5562600"/>
                <a:gd name="connsiteY1" fmla="*/ 0 h 2114550"/>
                <a:gd name="connsiteX2" fmla="*/ 5562600 w 5562600"/>
                <a:gd name="connsiteY2" fmla="*/ 1333500 h 2114550"/>
                <a:gd name="connsiteX3" fmla="*/ 1676400 w 5562600"/>
                <a:gd name="connsiteY3" fmla="*/ 2114550 h 2114550"/>
                <a:gd name="connsiteX4" fmla="*/ 0 w 5562600"/>
                <a:gd name="connsiteY4" fmla="*/ 495300 h 211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2114550">
                  <a:moveTo>
                    <a:pt x="0" y="495300"/>
                  </a:moveTo>
                  <a:lnTo>
                    <a:pt x="4171950" y="0"/>
                  </a:lnTo>
                  <a:lnTo>
                    <a:pt x="5562600" y="1333500"/>
                  </a:lnTo>
                  <a:lnTo>
                    <a:pt x="1676400" y="2114550"/>
                  </a:lnTo>
                  <a:lnTo>
                    <a:pt x="0" y="49530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92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矩形: 圆角 32">
              <a:extLst>
                <a:ext uri="{FF2B5EF4-FFF2-40B4-BE49-F238E27FC236}">
                  <a16:creationId xmlns:a16="http://schemas.microsoft.com/office/drawing/2014/main" id="{88CAFC78-8513-4762-AACE-F74C6EF475C6}"/>
                </a:ext>
              </a:extLst>
            </p:cNvPr>
            <p:cNvSpPr/>
            <p:nvPr/>
          </p:nvSpPr>
          <p:spPr>
            <a:xfrm>
              <a:off x="5522724" y="4530051"/>
              <a:ext cx="4380711" cy="68381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DE122B6-A38A-4618-BD0E-129B9C13D69F}"/>
                </a:ext>
              </a:extLst>
            </p:cNvPr>
            <p:cNvSpPr txBox="1"/>
            <p:nvPr/>
          </p:nvSpPr>
          <p:spPr>
            <a:xfrm>
              <a:off x="5238888" y="4617307"/>
              <a:ext cx="4178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400" dirty="0">
                  <a:solidFill>
                    <a:srgbClr val="EF935B"/>
                  </a:solidFill>
                  <a:cs typeface="+mn-ea"/>
                  <a:sym typeface="+mn-lt"/>
                </a:rPr>
                <a:t>05.</a:t>
              </a:r>
              <a:r>
                <a:rPr lang="zh-CN" altLang="en-US" sz="2800" spc="400" dirty="0">
                  <a:solidFill>
                    <a:srgbClr val="EF935B"/>
                  </a:solidFill>
                  <a:cs typeface="+mn-ea"/>
                  <a:sym typeface="+mn-lt"/>
                </a:rPr>
                <a:t>成果展示</a:t>
              </a:r>
              <a:endParaRPr lang="zh-CN" altLang="en-US" sz="2800" spc="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671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圆角 2">
            <a:extLst>
              <a:ext uri="{FF2B5EF4-FFF2-40B4-BE49-F238E27FC236}">
                <a16:creationId xmlns:a16="http://schemas.microsoft.com/office/drawing/2014/main" id="{3F33B5CD-75D4-4230-BE3B-87134D987874}"/>
              </a:ext>
            </a:extLst>
          </p:cNvPr>
          <p:cNvSpPr/>
          <p:nvPr/>
        </p:nvSpPr>
        <p:spPr>
          <a:xfrm>
            <a:off x="345916" y="218606"/>
            <a:ext cx="4385402" cy="692528"/>
          </a:xfrm>
          <a:prstGeom prst="roundRect">
            <a:avLst>
              <a:gd name="adj" fmla="val 50000"/>
            </a:avLst>
          </a:prstGeom>
          <a:solidFill>
            <a:srgbClr val="EF93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0C41E6-98FB-4D32-B38E-8D12F7DD298D}"/>
              </a:ext>
            </a:extLst>
          </p:cNvPr>
          <p:cNvGrpSpPr/>
          <p:nvPr/>
        </p:nvGrpSpPr>
        <p:grpSpPr>
          <a:xfrm rot="578276">
            <a:off x="-208378" y="-106082"/>
            <a:ext cx="1343814" cy="1012928"/>
            <a:chOff x="7687960" y="2450071"/>
            <a:chExt cx="2416160" cy="1821229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9CE4D4A-FFA7-416F-A49B-43DA330FCA06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6B550FC-FAF2-434D-9135-42CD1D018ED8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83559124-E363-4378-9789-6D58BE6DD257}"/>
              </a:ext>
            </a:extLst>
          </p:cNvPr>
          <p:cNvSpPr/>
          <p:nvPr/>
        </p:nvSpPr>
        <p:spPr>
          <a:xfrm>
            <a:off x="486586" y="290225"/>
            <a:ext cx="4139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spc="400" dirty="0">
                <a:solidFill>
                  <a:schemeClr val="bg1"/>
                </a:solidFill>
                <a:cs typeface="+mn-ea"/>
                <a:sym typeface="+mn-lt"/>
              </a:rPr>
              <a:t>01.</a:t>
            </a:r>
            <a:r>
              <a:rPr lang="zh-CN" altLang="en-US" sz="3200" spc="400" dirty="0">
                <a:solidFill>
                  <a:schemeClr val="bg1"/>
                </a:solidFill>
                <a:cs typeface="+mn-ea"/>
                <a:sym typeface="+mn-lt"/>
              </a:rPr>
              <a:t>设计背景及意义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EBDC75-4ECA-4C16-A5C9-07097CAB9012}"/>
              </a:ext>
            </a:extLst>
          </p:cNvPr>
          <p:cNvSpPr txBox="1"/>
          <p:nvPr/>
        </p:nvSpPr>
        <p:spPr>
          <a:xfrm>
            <a:off x="5775856" y="1176636"/>
            <a:ext cx="2492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背景</a:t>
            </a:r>
            <a:endParaRPr lang="zh-CN" altLang="en-US" sz="28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A7E277-6E44-481D-A6D5-77325AAAAC21}"/>
              </a:ext>
            </a:extLst>
          </p:cNvPr>
          <p:cNvSpPr txBox="1"/>
          <p:nvPr/>
        </p:nvSpPr>
        <p:spPr>
          <a:xfrm>
            <a:off x="5074468" y="2422823"/>
            <a:ext cx="6970966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海洋渔业规模不断扩大，海洋捕捞问题日渐显著。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9B808DF-88C3-4536-8B7D-0A856E9AB35B}"/>
              </a:ext>
            </a:extLst>
          </p:cNvPr>
          <p:cNvGrpSpPr/>
          <p:nvPr/>
        </p:nvGrpSpPr>
        <p:grpSpPr>
          <a:xfrm>
            <a:off x="2408864" y="3121572"/>
            <a:ext cx="1826805" cy="1800991"/>
            <a:chOff x="5733493" y="3835028"/>
            <a:chExt cx="2095500" cy="2095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62FD68A-9815-4905-8069-FD7386432A0C}"/>
                </a:ext>
              </a:extLst>
            </p:cNvPr>
            <p:cNvSpPr/>
            <p:nvPr/>
          </p:nvSpPr>
          <p:spPr>
            <a:xfrm>
              <a:off x="5733493" y="3835028"/>
              <a:ext cx="2095500" cy="20955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9D38FA3-114A-4ACC-BD34-8C73C3969BD9}"/>
                </a:ext>
              </a:extLst>
            </p:cNvPr>
            <p:cNvSpPr txBox="1"/>
            <p:nvPr/>
          </p:nvSpPr>
          <p:spPr>
            <a:xfrm>
              <a:off x="6021964" y="5405660"/>
              <a:ext cx="1518557" cy="465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连接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6D92DA2-86C6-4DBF-BBD2-FCEF49C64F0C}"/>
              </a:ext>
            </a:extLst>
          </p:cNvPr>
          <p:cNvGrpSpPr/>
          <p:nvPr/>
        </p:nvGrpSpPr>
        <p:grpSpPr>
          <a:xfrm>
            <a:off x="313461" y="1413928"/>
            <a:ext cx="1675858" cy="1707644"/>
            <a:chOff x="1822450" y="2527673"/>
            <a:chExt cx="2355105" cy="23551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E77AF3-C9FC-49B5-9F1E-88B32990B61D}"/>
                </a:ext>
              </a:extLst>
            </p:cNvPr>
            <p:cNvSpPr/>
            <p:nvPr/>
          </p:nvSpPr>
          <p:spPr>
            <a:xfrm>
              <a:off x="1822450" y="2527673"/>
              <a:ext cx="2355105" cy="2355105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2FB1657-A558-4550-8A64-3964309F6954}"/>
                </a:ext>
              </a:extLst>
            </p:cNvPr>
            <p:cNvSpPr txBox="1"/>
            <p:nvPr/>
          </p:nvSpPr>
          <p:spPr>
            <a:xfrm>
              <a:off x="2176451" y="4150011"/>
              <a:ext cx="1739960" cy="551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显示界面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B504368-65C1-4669-8717-BE9F94226E35}"/>
              </a:ext>
            </a:extLst>
          </p:cNvPr>
          <p:cNvSpPr txBox="1"/>
          <p:nvPr/>
        </p:nvSpPr>
        <p:spPr>
          <a:xfrm>
            <a:off x="713724" y="860359"/>
            <a:ext cx="398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</a:rPr>
              <a:t>Background   &amp;   Significance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6D92DA2-86C6-4DBF-BBD2-FCEF49C64F0C}"/>
              </a:ext>
            </a:extLst>
          </p:cNvPr>
          <p:cNvGrpSpPr/>
          <p:nvPr/>
        </p:nvGrpSpPr>
        <p:grpSpPr>
          <a:xfrm>
            <a:off x="558042" y="3542518"/>
            <a:ext cx="1431276" cy="1380045"/>
            <a:chOff x="1822450" y="2527673"/>
            <a:chExt cx="2355105" cy="23551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2E77AF3-C9FC-49B5-9F1E-88B32990B61D}"/>
                </a:ext>
              </a:extLst>
            </p:cNvPr>
            <p:cNvSpPr/>
            <p:nvPr/>
          </p:nvSpPr>
          <p:spPr>
            <a:xfrm>
              <a:off x="1822450" y="2527673"/>
              <a:ext cx="2355105" cy="2355105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2FB1657-A558-4550-8A64-3964309F6954}"/>
                </a:ext>
              </a:extLst>
            </p:cNvPr>
            <p:cNvSpPr txBox="1"/>
            <p:nvPr/>
          </p:nvSpPr>
          <p:spPr>
            <a:xfrm>
              <a:off x="2251598" y="4205112"/>
              <a:ext cx="1518557" cy="448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鼠标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0"/>
          <a:stretch/>
        </p:blipFill>
        <p:spPr>
          <a:xfrm>
            <a:off x="836579" y="3750156"/>
            <a:ext cx="882883" cy="812168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A6D92DA2-86C6-4DBF-BBD2-FCEF49C64F0C}"/>
              </a:ext>
            </a:extLst>
          </p:cNvPr>
          <p:cNvGrpSpPr/>
          <p:nvPr/>
        </p:nvGrpSpPr>
        <p:grpSpPr>
          <a:xfrm>
            <a:off x="2070889" y="5186045"/>
            <a:ext cx="1534076" cy="1582376"/>
            <a:chOff x="1822450" y="2527673"/>
            <a:chExt cx="2355105" cy="23551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2E77AF3-C9FC-49B5-9F1E-88B32990B61D}"/>
                </a:ext>
              </a:extLst>
            </p:cNvPr>
            <p:cNvSpPr/>
            <p:nvPr/>
          </p:nvSpPr>
          <p:spPr>
            <a:xfrm>
              <a:off x="1822450" y="2527673"/>
              <a:ext cx="2355105" cy="2355105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2FB1657-A558-4550-8A64-3964309F6954}"/>
                </a:ext>
              </a:extLst>
            </p:cNvPr>
            <p:cNvSpPr txBox="1"/>
            <p:nvPr/>
          </p:nvSpPr>
          <p:spPr>
            <a:xfrm>
              <a:off x="2240723" y="4207751"/>
              <a:ext cx="1518557" cy="57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智慧屏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9B808DF-88C3-4536-8B7D-0A856E9AB35B}"/>
              </a:ext>
            </a:extLst>
          </p:cNvPr>
          <p:cNvGrpSpPr/>
          <p:nvPr/>
        </p:nvGrpSpPr>
        <p:grpSpPr>
          <a:xfrm>
            <a:off x="137520" y="5173797"/>
            <a:ext cx="1513821" cy="1594624"/>
            <a:chOff x="5733493" y="3835028"/>
            <a:chExt cx="2095500" cy="2095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62FD68A-9815-4905-8069-FD7386432A0C}"/>
                </a:ext>
              </a:extLst>
            </p:cNvPr>
            <p:cNvSpPr/>
            <p:nvPr/>
          </p:nvSpPr>
          <p:spPr>
            <a:xfrm>
              <a:off x="5733493" y="3835028"/>
              <a:ext cx="2095500" cy="20955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9D38FA3-114A-4ACC-BD34-8C73C3969BD9}"/>
                </a:ext>
              </a:extLst>
            </p:cNvPr>
            <p:cNvSpPr txBox="1"/>
            <p:nvPr/>
          </p:nvSpPr>
          <p:spPr>
            <a:xfrm>
              <a:off x="5836515" y="5314273"/>
              <a:ext cx="1932147" cy="525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调试功能</a:t>
              </a: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52" y="5428921"/>
            <a:ext cx="1219945" cy="947616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82A7E277-6E44-481D-A6D5-77325AAAAC21}"/>
              </a:ext>
            </a:extLst>
          </p:cNvPr>
          <p:cNvSpPr txBox="1"/>
          <p:nvPr/>
        </p:nvSpPr>
        <p:spPr>
          <a:xfrm>
            <a:off x="6227501" y="4735188"/>
            <a:ext cx="5817933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解决水下机器人功能扩展不灵活、硬件外设与算法参数调试不便、数据反馈显示不直观等问题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！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A45EE0C-9AAC-4B16-96E8-D1076A2126AD}"/>
              </a:ext>
            </a:extLst>
          </p:cNvPr>
          <p:cNvGrpSpPr/>
          <p:nvPr/>
        </p:nvGrpSpPr>
        <p:grpSpPr>
          <a:xfrm rot="578276">
            <a:off x="2444056" y="2330301"/>
            <a:ext cx="1343814" cy="1012928"/>
            <a:chOff x="7687960" y="2450071"/>
            <a:chExt cx="2416160" cy="1821229"/>
          </a:xfrm>
        </p:grpSpPr>
        <p:sp>
          <p:nvSpPr>
            <p:cNvPr id="56" name="任意多边形: 形状 2">
              <a:extLst>
                <a:ext uri="{FF2B5EF4-FFF2-40B4-BE49-F238E27FC236}">
                  <a16:creationId xmlns:a16="http://schemas.microsoft.com/office/drawing/2014/main" id="{BC857D77-4B5F-4F4C-B6EA-EC691CFED402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7F862B9-904F-4ADB-98A8-BA9B4317D9CE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…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A45EE0C-9AAC-4B16-96E8-D1076A2126AD}"/>
              </a:ext>
            </a:extLst>
          </p:cNvPr>
          <p:cNvGrpSpPr/>
          <p:nvPr/>
        </p:nvGrpSpPr>
        <p:grpSpPr>
          <a:xfrm rot="578276">
            <a:off x="3621117" y="5195208"/>
            <a:ext cx="915961" cy="749249"/>
            <a:chOff x="7687960" y="2450071"/>
            <a:chExt cx="2416160" cy="1821229"/>
          </a:xfrm>
        </p:grpSpPr>
        <p:sp>
          <p:nvSpPr>
            <p:cNvPr id="59" name="任意多边形: 形状 2">
              <a:extLst>
                <a:ext uri="{FF2B5EF4-FFF2-40B4-BE49-F238E27FC236}">
                  <a16:creationId xmlns:a16="http://schemas.microsoft.com/office/drawing/2014/main" id="{BC857D77-4B5F-4F4C-B6EA-EC691CFED402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67F862B9-904F-4ADB-98A8-BA9B4317D9CE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…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6D92DA2-86C6-4DBF-BBD2-FCEF49C64F0C}"/>
              </a:ext>
            </a:extLst>
          </p:cNvPr>
          <p:cNvGrpSpPr/>
          <p:nvPr/>
        </p:nvGrpSpPr>
        <p:grpSpPr>
          <a:xfrm>
            <a:off x="4178851" y="5076618"/>
            <a:ext cx="1502277" cy="1554642"/>
            <a:chOff x="1822450" y="2527673"/>
            <a:chExt cx="2355105" cy="23551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52E77AF3-C9FC-49B5-9F1E-88B32990B61D}"/>
                </a:ext>
              </a:extLst>
            </p:cNvPr>
            <p:cNvSpPr/>
            <p:nvPr/>
          </p:nvSpPr>
          <p:spPr>
            <a:xfrm>
              <a:off x="1822450" y="2527673"/>
              <a:ext cx="2355105" cy="2355105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2FB1657-A558-4550-8A64-3964309F6954}"/>
                </a:ext>
              </a:extLst>
            </p:cNvPr>
            <p:cNvSpPr txBox="1"/>
            <p:nvPr/>
          </p:nvSpPr>
          <p:spPr>
            <a:xfrm>
              <a:off x="2240723" y="4189607"/>
              <a:ext cx="1518557" cy="51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手柄</a:t>
              </a: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69" y="5173372"/>
            <a:ext cx="1195637" cy="1195637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1FEBDC75-4ECA-4C16-A5C9-07097CAB9012}"/>
              </a:ext>
            </a:extLst>
          </p:cNvPr>
          <p:cNvSpPr txBox="1"/>
          <p:nvPr/>
        </p:nvSpPr>
        <p:spPr>
          <a:xfrm>
            <a:off x="7028652" y="4022067"/>
            <a:ext cx="256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意义</a:t>
            </a:r>
            <a:endParaRPr lang="zh-CN" altLang="en-US" sz="28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2A7E277-6E44-481D-A6D5-77325AAAAC21}"/>
              </a:ext>
            </a:extLst>
          </p:cNvPr>
          <p:cNvSpPr txBox="1"/>
          <p:nvPr/>
        </p:nvSpPr>
        <p:spPr>
          <a:xfrm>
            <a:off x="5074468" y="1852715"/>
            <a:ext cx="6970966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陆上自然资源允江量开可直至枯竭，而海洋除蕴藏着丰富所资源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19" y="3959790"/>
            <a:ext cx="709327" cy="7093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68" y="1058209"/>
            <a:ext cx="711438" cy="711438"/>
          </a:xfrm>
          <a:prstGeom prst="rect">
            <a:avLst/>
          </a:prstGeom>
        </p:spPr>
      </p:pic>
      <p:sp>
        <p:nvSpPr>
          <p:cNvPr id="65" name="椭圆 64">
            <a:extLst>
              <a:ext uri="{FF2B5EF4-FFF2-40B4-BE49-F238E27FC236}">
                <a16:creationId xmlns:a16="http://schemas.microsoft.com/office/drawing/2014/main" id="{462FD68A-9815-4905-8069-FD7386432A0C}"/>
              </a:ext>
            </a:extLst>
          </p:cNvPr>
          <p:cNvSpPr/>
          <p:nvPr/>
        </p:nvSpPr>
        <p:spPr>
          <a:xfrm>
            <a:off x="87030" y="3027442"/>
            <a:ext cx="538188" cy="5518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…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25616" y="1988900"/>
            <a:ext cx="227419" cy="2360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731318" y="2624988"/>
            <a:ext cx="227419" cy="2360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1C5F011-199D-C076-8CAD-7A5CE9F95D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5" y="1629008"/>
            <a:ext cx="995886" cy="9958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DD82CA1-52DB-09DA-8189-787623FC07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46" y="3349247"/>
            <a:ext cx="1067502" cy="10675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8350EB4-9170-CBB8-8677-DD72CC104C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6" y="5454645"/>
            <a:ext cx="798587" cy="798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3685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圆角 2">
            <a:extLst>
              <a:ext uri="{FF2B5EF4-FFF2-40B4-BE49-F238E27FC236}">
                <a16:creationId xmlns:a16="http://schemas.microsoft.com/office/drawing/2014/main" id="{3F33B5CD-75D4-4230-BE3B-87134D987874}"/>
              </a:ext>
            </a:extLst>
          </p:cNvPr>
          <p:cNvSpPr/>
          <p:nvPr/>
        </p:nvSpPr>
        <p:spPr>
          <a:xfrm>
            <a:off x="345916" y="218606"/>
            <a:ext cx="4385402" cy="692528"/>
          </a:xfrm>
          <a:prstGeom prst="roundRect">
            <a:avLst>
              <a:gd name="adj" fmla="val 50000"/>
            </a:avLst>
          </a:prstGeom>
          <a:solidFill>
            <a:srgbClr val="EF93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0C41E6-98FB-4D32-B38E-8D12F7DD298D}"/>
              </a:ext>
            </a:extLst>
          </p:cNvPr>
          <p:cNvGrpSpPr/>
          <p:nvPr/>
        </p:nvGrpSpPr>
        <p:grpSpPr>
          <a:xfrm rot="578276">
            <a:off x="-208378" y="-106082"/>
            <a:ext cx="1343814" cy="1012928"/>
            <a:chOff x="7687960" y="2450071"/>
            <a:chExt cx="2416160" cy="1821229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9CE4D4A-FFA7-416F-A49B-43DA330FCA06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6B550FC-FAF2-434D-9135-42CD1D018ED8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83559124-E363-4378-9789-6D58BE6DD257}"/>
              </a:ext>
            </a:extLst>
          </p:cNvPr>
          <p:cNvSpPr/>
          <p:nvPr/>
        </p:nvSpPr>
        <p:spPr>
          <a:xfrm>
            <a:off x="713724" y="269267"/>
            <a:ext cx="27542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spc="400" dirty="0">
                <a:solidFill>
                  <a:schemeClr val="bg1"/>
                </a:solidFill>
                <a:cs typeface="+mn-ea"/>
                <a:sym typeface="+mn-lt"/>
              </a:rPr>
              <a:t>02.</a:t>
            </a:r>
            <a:r>
              <a:rPr lang="zh-CN" altLang="en-US" sz="3200" spc="400" dirty="0">
                <a:solidFill>
                  <a:schemeClr val="bg1"/>
                </a:solidFill>
                <a:cs typeface="+mn-ea"/>
                <a:sym typeface="+mn-lt"/>
              </a:rPr>
              <a:t>功能模块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EBDC75-4ECA-4C16-A5C9-07097CAB9012}"/>
              </a:ext>
            </a:extLst>
          </p:cNvPr>
          <p:cNvSpPr txBox="1"/>
          <p:nvPr/>
        </p:nvSpPr>
        <p:spPr>
          <a:xfrm>
            <a:off x="6962274" y="1945393"/>
            <a:ext cx="2492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视频模块</a:t>
            </a:r>
            <a:endParaRPr lang="zh-CN" altLang="en-US" sz="28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504368-65C1-4669-8717-BE9F94226E35}"/>
              </a:ext>
            </a:extLst>
          </p:cNvPr>
          <p:cNvSpPr txBox="1"/>
          <p:nvPr/>
        </p:nvSpPr>
        <p:spPr>
          <a:xfrm>
            <a:off x="713724" y="860359"/>
            <a:ext cx="398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cs typeface="+mn-ea"/>
              </a:rPr>
              <a:t>Background   &amp;   Significance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FEBDC75-4ECA-4C16-A5C9-07097CAB9012}"/>
              </a:ext>
            </a:extLst>
          </p:cNvPr>
          <p:cNvSpPr txBox="1"/>
          <p:nvPr/>
        </p:nvSpPr>
        <p:spPr>
          <a:xfrm>
            <a:off x="7506818" y="4084572"/>
            <a:ext cx="256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4.</a:t>
            </a:r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控制模块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02835B5-EF27-3D3E-76C4-0BB063CF34A7}"/>
              </a:ext>
            </a:extLst>
          </p:cNvPr>
          <p:cNvSpPr txBox="1"/>
          <p:nvPr/>
        </p:nvSpPr>
        <p:spPr>
          <a:xfrm>
            <a:off x="2560700" y="4086807"/>
            <a:ext cx="256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调试模块</a:t>
            </a:r>
            <a:endParaRPr lang="zh-CN" altLang="en-US" sz="28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943184DF-BD36-3B82-9841-D9ECB6DFF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67" y="4024530"/>
            <a:ext cx="709327" cy="709327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1FCAEE5A-2AAA-BBCC-BC9F-97C646C68539}"/>
              </a:ext>
            </a:extLst>
          </p:cNvPr>
          <p:cNvSpPr txBox="1"/>
          <p:nvPr/>
        </p:nvSpPr>
        <p:spPr>
          <a:xfrm>
            <a:off x="1494951" y="2067252"/>
            <a:ext cx="256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通信模块</a:t>
            </a:r>
            <a:endParaRPr lang="zh-CN" altLang="en-US" sz="2800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E23214E-0B96-00AB-0609-3C9934EF79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" y="2026226"/>
            <a:ext cx="656455" cy="6564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50D6C7-75D9-E563-C695-F132AD5E4A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28" y="1786065"/>
            <a:ext cx="1032144" cy="103214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2A48D45-662E-8DBB-626F-DDBCC6970F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64" y="3973169"/>
            <a:ext cx="970359" cy="709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29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: 圆角 2">
            <a:extLst>
              <a:ext uri="{FF2B5EF4-FFF2-40B4-BE49-F238E27FC236}">
                <a16:creationId xmlns:a16="http://schemas.microsoft.com/office/drawing/2014/main" id="{3F33B5CD-75D4-4230-BE3B-87134D987874}"/>
              </a:ext>
            </a:extLst>
          </p:cNvPr>
          <p:cNvSpPr/>
          <p:nvPr/>
        </p:nvSpPr>
        <p:spPr>
          <a:xfrm>
            <a:off x="345916" y="218606"/>
            <a:ext cx="4385402" cy="692528"/>
          </a:xfrm>
          <a:prstGeom prst="roundRect">
            <a:avLst>
              <a:gd name="adj" fmla="val 50000"/>
            </a:avLst>
          </a:prstGeom>
          <a:solidFill>
            <a:srgbClr val="EF93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AA45EE0C-9AAC-4B16-96E8-D1076A2126AD}"/>
              </a:ext>
            </a:extLst>
          </p:cNvPr>
          <p:cNvGrpSpPr/>
          <p:nvPr/>
        </p:nvGrpSpPr>
        <p:grpSpPr>
          <a:xfrm rot="578276">
            <a:off x="9765691" y="6422600"/>
            <a:ext cx="1343814" cy="1012928"/>
            <a:chOff x="7687960" y="2450071"/>
            <a:chExt cx="2416160" cy="1821229"/>
          </a:xfrm>
        </p:grpSpPr>
        <p:sp>
          <p:nvSpPr>
            <p:cNvPr id="206" name="任意多边形: 形状 2">
              <a:extLst>
                <a:ext uri="{FF2B5EF4-FFF2-40B4-BE49-F238E27FC236}">
                  <a16:creationId xmlns:a16="http://schemas.microsoft.com/office/drawing/2014/main" id="{BC857D77-4B5F-4F4C-B6EA-EC691CFED402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67F862B9-904F-4ADB-98A8-BA9B4317D9CE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5BAF43AC-5700-40A6-B58E-79DEE301C170}"/>
              </a:ext>
            </a:extLst>
          </p:cNvPr>
          <p:cNvGrpSpPr/>
          <p:nvPr/>
        </p:nvGrpSpPr>
        <p:grpSpPr>
          <a:xfrm>
            <a:off x="-297794" y="5654027"/>
            <a:ext cx="2247258" cy="2407946"/>
            <a:chOff x="8865256" y="5633360"/>
            <a:chExt cx="2247258" cy="2407946"/>
          </a:xfrm>
        </p:grpSpPr>
        <p:sp>
          <p:nvSpPr>
            <p:cNvPr id="203" name="任意多边形: 形状 7">
              <a:extLst>
                <a:ext uri="{FF2B5EF4-FFF2-40B4-BE49-F238E27FC236}">
                  <a16:creationId xmlns:a16="http://schemas.microsoft.com/office/drawing/2014/main" id="{4987D613-21AE-432B-BE19-CB1135031F46}"/>
                </a:ext>
              </a:extLst>
            </p:cNvPr>
            <p:cNvSpPr/>
            <p:nvPr/>
          </p:nvSpPr>
          <p:spPr>
            <a:xfrm rot="21003364">
              <a:off x="9095725" y="5806942"/>
              <a:ext cx="2016789" cy="2234364"/>
            </a:xfrm>
            <a:custGeom>
              <a:avLst/>
              <a:gdLst>
                <a:gd name="connsiteX0" fmla="*/ 0 w 2146300"/>
                <a:gd name="connsiteY0" fmla="*/ 850900 h 1866900"/>
                <a:gd name="connsiteX1" fmla="*/ 882650 w 2146300"/>
                <a:gd name="connsiteY1" fmla="*/ 0 h 1866900"/>
                <a:gd name="connsiteX2" fmla="*/ 2146300 w 2146300"/>
                <a:gd name="connsiteY2" fmla="*/ 1060450 h 1866900"/>
                <a:gd name="connsiteX3" fmla="*/ 1416050 w 2146300"/>
                <a:gd name="connsiteY3" fmla="*/ 1866900 h 1866900"/>
                <a:gd name="connsiteX4" fmla="*/ 0 w 2146300"/>
                <a:gd name="connsiteY4" fmla="*/ 85090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0" h="1866900">
                  <a:moveTo>
                    <a:pt x="0" y="850900"/>
                  </a:moveTo>
                  <a:lnTo>
                    <a:pt x="882650" y="0"/>
                  </a:lnTo>
                  <a:lnTo>
                    <a:pt x="2146300" y="1060450"/>
                  </a:lnTo>
                  <a:lnTo>
                    <a:pt x="1416050" y="1866900"/>
                  </a:lnTo>
                  <a:lnTo>
                    <a:pt x="0" y="85090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92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D100A223-9AD0-419B-94A4-140604FF41C9}"/>
                </a:ext>
              </a:extLst>
            </p:cNvPr>
            <p:cNvSpPr/>
            <p:nvPr/>
          </p:nvSpPr>
          <p:spPr>
            <a:xfrm>
              <a:off x="8865256" y="5633360"/>
              <a:ext cx="1504040" cy="150404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AA45EE0C-9AAC-4B16-96E8-D1076A2126AD}"/>
              </a:ext>
            </a:extLst>
          </p:cNvPr>
          <p:cNvGrpSpPr/>
          <p:nvPr/>
        </p:nvGrpSpPr>
        <p:grpSpPr>
          <a:xfrm rot="578276">
            <a:off x="5349244" y="5694284"/>
            <a:ext cx="1343814" cy="1012928"/>
            <a:chOff x="7687960" y="2450071"/>
            <a:chExt cx="2416160" cy="1821229"/>
          </a:xfrm>
        </p:grpSpPr>
        <p:sp>
          <p:nvSpPr>
            <p:cNvPr id="200" name="任意多边形: 形状 2">
              <a:extLst>
                <a:ext uri="{FF2B5EF4-FFF2-40B4-BE49-F238E27FC236}">
                  <a16:creationId xmlns:a16="http://schemas.microsoft.com/office/drawing/2014/main" id="{BC857D77-4B5F-4F4C-B6EA-EC691CFED402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67F862B9-904F-4ADB-98A8-BA9B4317D9CE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8" name="椭圆 197">
            <a:extLst>
              <a:ext uri="{FF2B5EF4-FFF2-40B4-BE49-F238E27FC236}">
                <a16:creationId xmlns:a16="http://schemas.microsoft.com/office/drawing/2014/main" id="{67F862B9-904F-4ADB-98A8-BA9B4317D9CE}"/>
              </a:ext>
            </a:extLst>
          </p:cNvPr>
          <p:cNvSpPr/>
          <p:nvPr/>
        </p:nvSpPr>
        <p:spPr>
          <a:xfrm rot="578276">
            <a:off x="11507711" y="544502"/>
            <a:ext cx="614865" cy="614866"/>
          </a:xfrm>
          <a:prstGeom prst="ellipse">
            <a:avLst/>
          </a:prstGeom>
          <a:solidFill>
            <a:srgbClr val="EF9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0C41E6-98FB-4D32-B38E-8D12F7DD298D}"/>
              </a:ext>
            </a:extLst>
          </p:cNvPr>
          <p:cNvGrpSpPr/>
          <p:nvPr/>
        </p:nvGrpSpPr>
        <p:grpSpPr>
          <a:xfrm rot="578276">
            <a:off x="-208378" y="-106082"/>
            <a:ext cx="1343814" cy="1012928"/>
            <a:chOff x="7687960" y="2450071"/>
            <a:chExt cx="2416160" cy="1821229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9CE4D4A-FFA7-416F-A49B-43DA330FCA06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6B550FC-FAF2-434D-9135-42CD1D018ED8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B00EE47-0EA2-4E1E-8A38-A313EC7DA826}"/>
              </a:ext>
            </a:extLst>
          </p:cNvPr>
          <p:cNvSpPr txBox="1"/>
          <p:nvPr/>
        </p:nvSpPr>
        <p:spPr>
          <a:xfrm>
            <a:off x="486586" y="262815"/>
            <a:ext cx="417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400" dirty="0">
                <a:solidFill>
                  <a:schemeClr val="bg1"/>
                </a:solidFill>
                <a:cs typeface="+mn-ea"/>
                <a:sym typeface="+mn-lt"/>
              </a:rPr>
              <a:t>03.</a:t>
            </a:r>
            <a:r>
              <a:rPr lang="zh-CN" altLang="en-US" sz="3200" spc="400" dirty="0">
                <a:solidFill>
                  <a:schemeClr val="bg1"/>
                </a:solidFill>
                <a:cs typeface="+mn-ea"/>
                <a:sym typeface="+mn-lt"/>
              </a:rPr>
              <a:t>系统整体设计</a:t>
            </a:r>
          </a:p>
        </p:txBody>
      </p: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AA45EE0C-9AAC-4B16-96E8-D1076A2126AD}"/>
              </a:ext>
            </a:extLst>
          </p:cNvPr>
          <p:cNvGrpSpPr/>
          <p:nvPr/>
        </p:nvGrpSpPr>
        <p:grpSpPr>
          <a:xfrm rot="578276">
            <a:off x="6616999" y="134236"/>
            <a:ext cx="1620160" cy="1231916"/>
            <a:chOff x="7687960" y="2450071"/>
            <a:chExt cx="2416160" cy="1821229"/>
          </a:xfrm>
        </p:grpSpPr>
        <p:sp>
          <p:nvSpPr>
            <p:cNvPr id="212" name="任意多边形: 形状 2">
              <a:extLst>
                <a:ext uri="{FF2B5EF4-FFF2-40B4-BE49-F238E27FC236}">
                  <a16:creationId xmlns:a16="http://schemas.microsoft.com/office/drawing/2014/main" id="{BC857D77-4B5F-4F4C-B6EA-EC691CFED402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67F862B9-904F-4ADB-98A8-BA9B4317D9CE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2" name="矩形 131">
            <a:extLst>
              <a:ext uri="{FF2B5EF4-FFF2-40B4-BE49-F238E27FC236}">
                <a16:creationId xmlns:a16="http://schemas.microsoft.com/office/drawing/2014/main" id="{1800451C-4859-DB36-CBC7-D0A5F6F2B23D}"/>
              </a:ext>
            </a:extLst>
          </p:cNvPr>
          <p:cNvSpPr/>
          <p:nvPr/>
        </p:nvSpPr>
        <p:spPr>
          <a:xfrm>
            <a:off x="719779" y="2609756"/>
            <a:ext cx="960783" cy="4108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三轴模块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0F0D05F-263E-EAD2-3C28-725D6E1CBDD1}"/>
              </a:ext>
            </a:extLst>
          </p:cNvPr>
          <p:cNvSpPr/>
          <p:nvPr/>
        </p:nvSpPr>
        <p:spPr>
          <a:xfrm>
            <a:off x="719778" y="3172974"/>
            <a:ext cx="960783" cy="4108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深度传感器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8C121B61-9CF5-41DF-5453-1040AE5A7686}"/>
              </a:ext>
            </a:extLst>
          </p:cNvPr>
          <p:cNvSpPr/>
          <p:nvPr/>
        </p:nvSpPr>
        <p:spPr>
          <a:xfrm>
            <a:off x="2230528" y="2834184"/>
            <a:ext cx="960783" cy="4108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NanopiH3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EE6DFA80-704F-3FD4-A0BE-E424A0662D43}"/>
              </a:ext>
            </a:extLst>
          </p:cNvPr>
          <p:cNvSpPr/>
          <p:nvPr/>
        </p:nvSpPr>
        <p:spPr>
          <a:xfrm>
            <a:off x="3870299" y="2310723"/>
            <a:ext cx="960783" cy="4108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Socket</a:t>
            </a:r>
            <a:r>
              <a:rPr lang="zh-CN" altLang="en-US" sz="1100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E1F905E0-BED0-AFEA-FA43-0C48BE273B85}"/>
              </a:ext>
            </a:extLst>
          </p:cNvPr>
          <p:cNvSpPr/>
          <p:nvPr/>
        </p:nvSpPr>
        <p:spPr>
          <a:xfrm>
            <a:off x="547501" y="2437478"/>
            <a:ext cx="1292087" cy="147418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36666FF7-C570-2A2D-60BE-E50732670866}"/>
              </a:ext>
            </a:extLst>
          </p:cNvPr>
          <p:cNvSpPr txBox="1"/>
          <p:nvPr/>
        </p:nvSpPr>
        <p:spPr>
          <a:xfrm>
            <a:off x="755175" y="3628579"/>
            <a:ext cx="8899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传感器单元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633B1FE6-00A5-2406-9154-BF4A42D487DD}"/>
              </a:ext>
            </a:extLst>
          </p:cNvPr>
          <p:cNvSpPr/>
          <p:nvPr/>
        </p:nvSpPr>
        <p:spPr>
          <a:xfrm>
            <a:off x="2122327" y="2721541"/>
            <a:ext cx="1234635" cy="90606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0DCF0FE1-2171-E9A0-9508-C48BD03D6CED}"/>
              </a:ext>
            </a:extLst>
          </p:cNvPr>
          <p:cNvSpPr txBox="1"/>
          <p:nvPr/>
        </p:nvSpPr>
        <p:spPr>
          <a:xfrm>
            <a:off x="2261653" y="3365990"/>
            <a:ext cx="103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核心控制单元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DF1B436D-F9C0-2A42-D49B-C20BAE7DDD79}"/>
              </a:ext>
            </a:extLst>
          </p:cNvPr>
          <p:cNvSpPr txBox="1"/>
          <p:nvPr/>
        </p:nvSpPr>
        <p:spPr>
          <a:xfrm>
            <a:off x="3976228" y="3780859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通信单元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DDF1036-CEEE-CE5E-AD14-3123DCD5C076}"/>
              </a:ext>
            </a:extLst>
          </p:cNvPr>
          <p:cNvSpPr/>
          <p:nvPr/>
        </p:nvSpPr>
        <p:spPr>
          <a:xfrm>
            <a:off x="3638391" y="2186789"/>
            <a:ext cx="1424609" cy="1972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690C455-A906-A367-90A8-57BAA97E1049}"/>
              </a:ext>
            </a:extLst>
          </p:cNvPr>
          <p:cNvSpPr/>
          <p:nvPr/>
        </p:nvSpPr>
        <p:spPr>
          <a:xfrm>
            <a:off x="3870299" y="3280335"/>
            <a:ext cx="960783" cy="4108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Gstreamer</a:t>
            </a:r>
            <a:r>
              <a:rPr lang="zh-CN" altLang="en-US" sz="1100" dirty="0">
                <a:solidFill>
                  <a:schemeClr val="tx1"/>
                </a:solidFill>
              </a:rPr>
              <a:t>推流</a:t>
            </a: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F4FC5EF1-4D66-2815-D141-C18A8C63ABA6}"/>
              </a:ext>
            </a:extLst>
          </p:cNvPr>
          <p:cNvSpPr/>
          <p:nvPr/>
        </p:nvSpPr>
        <p:spPr>
          <a:xfrm>
            <a:off x="435037" y="1639774"/>
            <a:ext cx="4803913" cy="321599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0823B5EF-B6BB-87CD-8585-376B23A2B5C4}"/>
              </a:ext>
            </a:extLst>
          </p:cNvPr>
          <p:cNvSpPr/>
          <p:nvPr/>
        </p:nvSpPr>
        <p:spPr>
          <a:xfrm>
            <a:off x="1888103" y="1787751"/>
            <a:ext cx="1645632" cy="410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水下机器人下位机</a:t>
            </a:r>
          </a:p>
        </p:txBody>
      </p: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BDE5129D-4E9C-A0A7-8041-7A7044210F75}"/>
              </a:ext>
            </a:extLst>
          </p:cNvPr>
          <p:cNvCxnSpPr>
            <a:cxnSpLocks/>
            <a:stCxn id="136" idx="3"/>
            <a:endCxn id="138" idx="1"/>
          </p:cNvCxnSpPr>
          <p:nvPr/>
        </p:nvCxnSpPr>
        <p:spPr>
          <a:xfrm>
            <a:off x="1839588" y="3174571"/>
            <a:ext cx="2827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94E788AA-3B9C-573D-30AD-3FB443500D12}"/>
              </a:ext>
            </a:extLst>
          </p:cNvPr>
          <p:cNvCxnSpPr>
            <a:cxnSpLocks/>
            <a:stCxn id="138" idx="3"/>
            <a:endCxn id="152" idx="1"/>
          </p:cNvCxnSpPr>
          <p:nvPr/>
        </p:nvCxnSpPr>
        <p:spPr>
          <a:xfrm flipV="1">
            <a:off x="3356962" y="3172974"/>
            <a:ext cx="281429" cy="15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矩形 168">
            <a:extLst>
              <a:ext uri="{FF2B5EF4-FFF2-40B4-BE49-F238E27FC236}">
                <a16:creationId xmlns:a16="http://schemas.microsoft.com/office/drawing/2014/main" id="{0AC38D55-C2D6-F875-15E6-4D26BED718A7}"/>
              </a:ext>
            </a:extLst>
          </p:cNvPr>
          <p:cNvSpPr/>
          <p:nvPr/>
        </p:nvSpPr>
        <p:spPr>
          <a:xfrm>
            <a:off x="10015231" y="2609756"/>
            <a:ext cx="960783" cy="4108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PID</a:t>
            </a:r>
            <a:r>
              <a:rPr lang="zh-CN" altLang="en-US" sz="1100" dirty="0">
                <a:solidFill>
                  <a:schemeClr val="tx1"/>
                </a:solidFill>
              </a:rPr>
              <a:t>调试</a:t>
            </a: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E3177044-EE16-2CDD-C7ED-AD8C505BB048}"/>
              </a:ext>
            </a:extLst>
          </p:cNvPr>
          <p:cNvSpPr/>
          <p:nvPr/>
        </p:nvSpPr>
        <p:spPr>
          <a:xfrm>
            <a:off x="10015230" y="3172974"/>
            <a:ext cx="960783" cy="4108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数值显示</a:t>
            </a: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647BA2B0-CBC1-14B4-59E2-EE3FF12AE8A8}"/>
              </a:ext>
            </a:extLst>
          </p:cNvPr>
          <p:cNvSpPr/>
          <p:nvPr/>
        </p:nvSpPr>
        <p:spPr>
          <a:xfrm>
            <a:off x="8532761" y="2334031"/>
            <a:ext cx="960783" cy="4108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功能界面</a:t>
            </a: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3455D43C-AD29-B140-976C-CA291B7A80DB}"/>
              </a:ext>
            </a:extLst>
          </p:cNvPr>
          <p:cNvSpPr/>
          <p:nvPr/>
        </p:nvSpPr>
        <p:spPr>
          <a:xfrm>
            <a:off x="9842953" y="2220162"/>
            <a:ext cx="1292087" cy="197236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3932B6A9-5291-C364-B0D1-D1CEAD9C479E}"/>
              </a:ext>
            </a:extLst>
          </p:cNvPr>
          <p:cNvSpPr txBox="1"/>
          <p:nvPr/>
        </p:nvSpPr>
        <p:spPr>
          <a:xfrm>
            <a:off x="10114534" y="3639406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调试单元</a:t>
            </a: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8B9A9CE4-8E19-C539-1ED6-C1B19A26C66E}"/>
              </a:ext>
            </a:extLst>
          </p:cNvPr>
          <p:cNvSpPr/>
          <p:nvPr/>
        </p:nvSpPr>
        <p:spPr>
          <a:xfrm>
            <a:off x="8405810" y="2220162"/>
            <a:ext cx="1234635" cy="197236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D43BE6F9-AA9C-8169-6962-3BB279A43115}"/>
              </a:ext>
            </a:extLst>
          </p:cNvPr>
          <p:cNvSpPr txBox="1"/>
          <p:nvPr/>
        </p:nvSpPr>
        <p:spPr>
          <a:xfrm>
            <a:off x="8648665" y="3780859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显示单元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7205326-1797-D83C-E98F-DE729CD25984}"/>
              </a:ext>
            </a:extLst>
          </p:cNvPr>
          <p:cNvSpPr/>
          <p:nvPr/>
        </p:nvSpPr>
        <p:spPr>
          <a:xfrm>
            <a:off x="6718520" y="1653203"/>
            <a:ext cx="4803913" cy="320257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CB287EBF-A5A5-7A42-052B-296AC2A9EDA5}"/>
              </a:ext>
            </a:extLst>
          </p:cNvPr>
          <p:cNvSpPr/>
          <p:nvPr/>
        </p:nvSpPr>
        <p:spPr>
          <a:xfrm>
            <a:off x="8190336" y="1776325"/>
            <a:ext cx="1645632" cy="410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水下机器人上位机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660B367F-0AB9-22B1-7BB1-ECC7BD0CA6A2}"/>
              </a:ext>
            </a:extLst>
          </p:cNvPr>
          <p:cNvSpPr/>
          <p:nvPr/>
        </p:nvSpPr>
        <p:spPr>
          <a:xfrm>
            <a:off x="3877289" y="2795529"/>
            <a:ext cx="960783" cy="4108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JSON</a:t>
            </a:r>
            <a:r>
              <a:rPr lang="zh-CN" altLang="en-US" sz="1100" dirty="0">
                <a:solidFill>
                  <a:schemeClr val="tx1"/>
                </a:solidFill>
              </a:rPr>
              <a:t>协议</a:t>
            </a: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E0E81735-F148-7B79-8873-22836CA8ACB4}"/>
              </a:ext>
            </a:extLst>
          </p:cNvPr>
          <p:cNvSpPr/>
          <p:nvPr/>
        </p:nvSpPr>
        <p:spPr>
          <a:xfrm>
            <a:off x="7106832" y="2332316"/>
            <a:ext cx="960783" cy="4108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Socket</a:t>
            </a:r>
            <a:r>
              <a:rPr lang="zh-CN" altLang="en-US" sz="1100" dirty="0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63DEE580-1578-6CFF-D4CD-756ACE7B55D0}"/>
              </a:ext>
            </a:extLst>
          </p:cNvPr>
          <p:cNvSpPr txBox="1"/>
          <p:nvPr/>
        </p:nvSpPr>
        <p:spPr>
          <a:xfrm>
            <a:off x="7212761" y="3802452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通信单元</a:t>
            </a: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7C20A22D-3A6F-059B-9DAE-8122109CAF12}"/>
              </a:ext>
            </a:extLst>
          </p:cNvPr>
          <p:cNvSpPr/>
          <p:nvPr/>
        </p:nvSpPr>
        <p:spPr>
          <a:xfrm>
            <a:off x="6874924" y="2220162"/>
            <a:ext cx="1424609" cy="1972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E8CA2726-6D52-7B51-FC25-A0D707DFC467}"/>
              </a:ext>
            </a:extLst>
          </p:cNvPr>
          <p:cNvSpPr/>
          <p:nvPr/>
        </p:nvSpPr>
        <p:spPr>
          <a:xfrm>
            <a:off x="7106832" y="3301928"/>
            <a:ext cx="960783" cy="4108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Gstreamer</a:t>
            </a:r>
            <a:r>
              <a:rPr lang="zh-CN" altLang="en-US" sz="1100" dirty="0">
                <a:solidFill>
                  <a:schemeClr val="tx1"/>
                </a:solidFill>
              </a:rPr>
              <a:t>拉流</a:t>
            </a: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96B08E33-9695-8486-9789-E8E8F0778CF7}"/>
              </a:ext>
            </a:extLst>
          </p:cNvPr>
          <p:cNvSpPr/>
          <p:nvPr/>
        </p:nvSpPr>
        <p:spPr>
          <a:xfrm>
            <a:off x="7113822" y="2817122"/>
            <a:ext cx="960783" cy="4108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JSON</a:t>
            </a:r>
            <a:r>
              <a:rPr lang="zh-CN" altLang="en-US" sz="1100" dirty="0">
                <a:solidFill>
                  <a:schemeClr val="tx1"/>
                </a:solidFill>
              </a:rPr>
              <a:t>协议</a:t>
            </a: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D4C9DF67-7150-BD73-AF03-68E30B742F75}"/>
              </a:ext>
            </a:extLst>
          </p:cNvPr>
          <p:cNvSpPr/>
          <p:nvPr/>
        </p:nvSpPr>
        <p:spPr>
          <a:xfrm>
            <a:off x="8542734" y="2825071"/>
            <a:ext cx="960783" cy="4108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视频显示</a:t>
            </a: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60900668-8736-D215-6E2A-8D89FE8FF5DE}"/>
              </a:ext>
            </a:extLst>
          </p:cNvPr>
          <p:cNvSpPr/>
          <p:nvPr/>
        </p:nvSpPr>
        <p:spPr>
          <a:xfrm>
            <a:off x="8553285" y="3301928"/>
            <a:ext cx="960783" cy="4108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连接界面</a:t>
            </a: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C977BB41-D4A4-3CA9-9208-72429A5879E4}"/>
              </a:ext>
            </a:extLst>
          </p:cNvPr>
          <p:cNvSpPr/>
          <p:nvPr/>
        </p:nvSpPr>
        <p:spPr>
          <a:xfrm>
            <a:off x="5477848" y="1639775"/>
            <a:ext cx="1064722" cy="2925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9FE15BF9-0D10-9691-9F42-CF65E0F78C67}"/>
              </a:ext>
            </a:extLst>
          </p:cNvPr>
          <p:cNvSpPr/>
          <p:nvPr/>
        </p:nvSpPr>
        <p:spPr>
          <a:xfrm>
            <a:off x="5526747" y="1744159"/>
            <a:ext cx="960783" cy="3355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TCP</a:t>
            </a:r>
            <a:r>
              <a:rPr lang="zh-CN" altLang="en-US" sz="1100" dirty="0">
                <a:solidFill>
                  <a:schemeClr val="tx1"/>
                </a:solidFill>
              </a:rPr>
              <a:t>协议</a:t>
            </a: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EF7C95BF-0776-2322-7301-D182AC62C705}"/>
              </a:ext>
            </a:extLst>
          </p:cNvPr>
          <p:cNvSpPr/>
          <p:nvPr/>
        </p:nvSpPr>
        <p:spPr>
          <a:xfrm>
            <a:off x="5526747" y="3706174"/>
            <a:ext cx="960783" cy="2270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手柄数值</a:t>
            </a:r>
          </a:p>
        </p:txBody>
      </p: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DF389E39-7C47-F53B-C984-32B36BB2B4BC}"/>
              </a:ext>
            </a:extLst>
          </p:cNvPr>
          <p:cNvCxnSpPr>
            <a:cxnSpLocks/>
          </p:cNvCxnSpPr>
          <p:nvPr/>
        </p:nvCxnSpPr>
        <p:spPr>
          <a:xfrm>
            <a:off x="5310986" y="3026341"/>
            <a:ext cx="1392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1FC9D67D-991C-510A-C97B-262AE271D773}"/>
              </a:ext>
            </a:extLst>
          </p:cNvPr>
          <p:cNvCxnSpPr>
            <a:cxnSpLocks/>
          </p:cNvCxnSpPr>
          <p:nvPr/>
        </p:nvCxnSpPr>
        <p:spPr>
          <a:xfrm flipH="1" flipV="1">
            <a:off x="5265508" y="3245002"/>
            <a:ext cx="1450389" cy="10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矩形 195">
            <a:extLst>
              <a:ext uri="{FF2B5EF4-FFF2-40B4-BE49-F238E27FC236}">
                <a16:creationId xmlns:a16="http://schemas.microsoft.com/office/drawing/2014/main" id="{A30D3373-CC6F-77DE-436B-89F67D9EB8E4}"/>
              </a:ext>
            </a:extLst>
          </p:cNvPr>
          <p:cNvSpPr/>
          <p:nvPr/>
        </p:nvSpPr>
        <p:spPr>
          <a:xfrm>
            <a:off x="5526747" y="2418160"/>
            <a:ext cx="960783" cy="190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传感器参数</a:t>
            </a: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86EDF709-20E3-2B20-307D-70CDF35BD351}"/>
              </a:ext>
            </a:extLst>
          </p:cNvPr>
          <p:cNvSpPr/>
          <p:nvPr/>
        </p:nvSpPr>
        <p:spPr>
          <a:xfrm>
            <a:off x="5532809" y="2738766"/>
            <a:ext cx="960783" cy="190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视频流</a:t>
            </a: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DB0E8F35-ED00-8809-5073-4DF46F27D72A}"/>
              </a:ext>
            </a:extLst>
          </p:cNvPr>
          <p:cNvSpPr/>
          <p:nvPr/>
        </p:nvSpPr>
        <p:spPr>
          <a:xfrm>
            <a:off x="5520379" y="3424451"/>
            <a:ext cx="960783" cy="190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调试参数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F6857C8-396C-08C4-8558-D699D7F99CC1}"/>
              </a:ext>
            </a:extLst>
          </p:cNvPr>
          <p:cNvSpPr/>
          <p:nvPr/>
        </p:nvSpPr>
        <p:spPr>
          <a:xfrm>
            <a:off x="8190336" y="4326451"/>
            <a:ext cx="1645632" cy="410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Qt</a:t>
            </a:r>
            <a:r>
              <a:rPr lang="zh-CN" altLang="en-US" sz="1100" dirty="0">
                <a:solidFill>
                  <a:schemeClr val="tx1"/>
                </a:solidFill>
              </a:rPr>
              <a:t>图形控件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316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ACC1DAA-7737-4E7B-B06C-D4FC540E26AD}"/>
              </a:ext>
            </a:extLst>
          </p:cNvPr>
          <p:cNvGrpSpPr/>
          <p:nvPr/>
        </p:nvGrpSpPr>
        <p:grpSpPr>
          <a:xfrm rot="578276">
            <a:off x="-208378" y="-106082"/>
            <a:ext cx="1343814" cy="1012928"/>
            <a:chOff x="7687960" y="2450071"/>
            <a:chExt cx="2416160" cy="1821229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957ACC34-A037-4DC0-9ECC-78FBD8BEB248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88EB609-3931-4C43-99EA-4F459032F59B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A19386C-7683-442A-892B-68E405B7C466}"/>
              </a:ext>
            </a:extLst>
          </p:cNvPr>
          <p:cNvGrpSpPr/>
          <p:nvPr/>
        </p:nvGrpSpPr>
        <p:grpSpPr>
          <a:xfrm>
            <a:off x="7394011" y="1255142"/>
            <a:ext cx="1215611" cy="1254918"/>
            <a:chOff x="5284249" y="1981200"/>
            <a:chExt cx="1215611" cy="1254918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8B54EBC9-7E07-4F2F-B67E-135E846C6C0C}"/>
                </a:ext>
              </a:extLst>
            </p:cNvPr>
            <p:cNvSpPr/>
            <p:nvPr/>
          </p:nvSpPr>
          <p:spPr>
            <a:xfrm>
              <a:off x="5386387" y="2042159"/>
              <a:ext cx="1113473" cy="1193959"/>
            </a:xfrm>
            <a:custGeom>
              <a:avLst/>
              <a:gdLst>
                <a:gd name="connsiteX0" fmla="*/ 0 w 1276350"/>
                <a:gd name="connsiteY0" fmla="*/ 552450 h 1181100"/>
                <a:gd name="connsiteX1" fmla="*/ 476250 w 1276350"/>
                <a:gd name="connsiteY1" fmla="*/ 0 h 1181100"/>
                <a:gd name="connsiteX2" fmla="*/ 1276350 w 1276350"/>
                <a:gd name="connsiteY2" fmla="*/ 723900 h 1181100"/>
                <a:gd name="connsiteX3" fmla="*/ 800100 w 1276350"/>
                <a:gd name="connsiteY3" fmla="*/ 1181100 h 1181100"/>
                <a:gd name="connsiteX4" fmla="*/ 0 w 1276350"/>
                <a:gd name="connsiteY4" fmla="*/ 5524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350" h="1181100">
                  <a:moveTo>
                    <a:pt x="0" y="552450"/>
                  </a:moveTo>
                  <a:lnTo>
                    <a:pt x="476250" y="0"/>
                  </a:lnTo>
                  <a:lnTo>
                    <a:pt x="1276350" y="723900"/>
                  </a:lnTo>
                  <a:lnTo>
                    <a:pt x="800100" y="1181100"/>
                  </a:lnTo>
                  <a:lnTo>
                    <a:pt x="0" y="5524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5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63D6EB5-8695-4797-87A1-261A2B4D2BCA}"/>
                </a:ext>
              </a:extLst>
            </p:cNvPr>
            <p:cNvSpPr/>
            <p:nvPr/>
          </p:nvSpPr>
          <p:spPr>
            <a:xfrm>
              <a:off x="5284249" y="1981200"/>
              <a:ext cx="704850" cy="70485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3E4953-3754-41C0-8BAB-9FC1574C063B}"/>
              </a:ext>
            </a:extLst>
          </p:cNvPr>
          <p:cNvGrpSpPr/>
          <p:nvPr/>
        </p:nvGrpSpPr>
        <p:grpSpPr>
          <a:xfrm>
            <a:off x="7478776" y="3931888"/>
            <a:ext cx="1253885" cy="1268783"/>
            <a:chOff x="8992649" y="1981200"/>
            <a:chExt cx="1253885" cy="1268783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D4BEF365-175A-4F00-B047-295A35ED972F}"/>
                </a:ext>
              </a:extLst>
            </p:cNvPr>
            <p:cNvSpPr/>
            <p:nvPr/>
          </p:nvSpPr>
          <p:spPr>
            <a:xfrm>
              <a:off x="9133061" y="2056024"/>
              <a:ext cx="1113473" cy="1193959"/>
            </a:xfrm>
            <a:custGeom>
              <a:avLst/>
              <a:gdLst>
                <a:gd name="connsiteX0" fmla="*/ 0 w 1276350"/>
                <a:gd name="connsiteY0" fmla="*/ 552450 h 1181100"/>
                <a:gd name="connsiteX1" fmla="*/ 476250 w 1276350"/>
                <a:gd name="connsiteY1" fmla="*/ 0 h 1181100"/>
                <a:gd name="connsiteX2" fmla="*/ 1276350 w 1276350"/>
                <a:gd name="connsiteY2" fmla="*/ 723900 h 1181100"/>
                <a:gd name="connsiteX3" fmla="*/ 800100 w 1276350"/>
                <a:gd name="connsiteY3" fmla="*/ 1181100 h 1181100"/>
                <a:gd name="connsiteX4" fmla="*/ 0 w 1276350"/>
                <a:gd name="connsiteY4" fmla="*/ 5524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350" h="1181100">
                  <a:moveTo>
                    <a:pt x="0" y="552450"/>
                  </a:moveTo>
                  <a:lnTo>
                    <a:pt x="476250" y="0"/>
                  </a:lnTo>
                  <a:lnTo>
                    <a:pt x="1276350" y="723900"/>
                  </a:lnTo>
                  <a:lnTo>
                    <a:pt x="800100" y="1181100"/>
                  </a:lnTo>
                  <a:lnTo>
                    <a:pt x="0" y="5524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5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0EB4DED-6A48-49CA-8693-D6F22C06D84A}"/>
                </a:ext>
              </a:extLst>
            </p:cNvPr>
            <p:cNvGrpSpPr/>
            <p:nvPr/>
          </p:nvGrpSpPr>
          <p:grpSpPr>
            <a:xfrm>
              <a:off x="8992649" y="1981200"/>
              <a:ext cx="704850" cy="704850"/>
              <a:chOff x="8992649" y="1981200"/>
              <a:chExt cx="704850" cy="704850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D2F4D05-D598-4761-A703-7840381792E2}"/>
                  </a:ext>
                </a:extLst>
              </p:cNvPr>
              <p:cNvSpPr/>
              <p:nvPr/>
            </p:nvSpPr>
            <p:spPr>
              <a:xfrm>
                <a:off x="8992649" y="1981200"/>
                <a:ext cx="704850" cy="704850"/>
              </a:xfrm>
              <a:prstGeom prst="ellipse">
                <a:avLst/>
              </a:prstGeom>
              <a:solidFill>
                <a:srgbClr val="EF93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E6F1F625-3BE1-4CFD-8D68-58C2489CC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56180" y="2153173"/>
                <a:ext cx="377788" cy="360904"/>
              </a:xfrm>
              <a:prstGeom prst="rect">
                <a:avLst/>
              </a:prstGeom>
            </p:spPr>
          </p:pic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D6C9BE1-0451-4A92-A75E-EB4D40B05E49}"/>
              </a:ext>
            </a:extLst>
          </p:cNvPr>
          <p:cNvGrpSpPr/>
          <p:nvPr/>
        </p:nvGrpSpPr>
        <p:grpSpPr>
          <a:xfrm>
            <a:off x="7449865" y="2593515"/>
            <a:ext cx="1237844" cy="1248853"/>
            <a:chOff x="8992649" y="4171951"/>
            <a:chExt cx="1237844" cy="1248853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3419DCB1-162E-4557-B92A-3B11017526C2}"/>
                </a:ext>
              </a:extLst>
            </p:cNvPr>
            <p:cNvSpPr/>
            <p:nvPr/>
          </p:nvSpPr>
          <p:spPr>
            <a:xfrm>
              <a:off x="9117020" y="4226845"/>
              <a:ext cx="1113473" cy="1193959"/>
            </a:xfrm>
            <a:custGeom>
              <a:avLst/>
              <a:gdLst>
                <a:gd name="connsiteX0" fmla="*/ 0 w 1276350"/>
                <a:gd name="connsiteY0" fmla="*/ 552450 h 1181100"/>
                <a:gd name="connsiteX1" fmla="*/ 476250 w 1276350"/>
                <a:gd name="connsiteY1" fmla="*/ 0 h 1181100"/>
                <a:gd name="connsiteX2" fmla="*/ 1276350 w 1276350"/>
                <a:gd name="connsiteY2" fmla="*/ 723900 h 1181100"/>
                <a:gd name="connsiteX3" fmla="*/ 800100 w 1276350"/>
                <a:gd name="connsiteY3" fmla="*/ 1181100 h 1181100"/>
                <a:gd name="connsiteX4" fmla="*/ 0 w 1276350"/>
                <a:gd name="connsiteY4" fmla="*/ 5524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350" h="1181100">
                  <a:moveTo>
                    <a:pt x="0" y="552450"/>
                  </a:moveTo>
                  <a:lnTo>
                    <a:pt x="476250" y="0"/>
                  </a:lnTo>
                  <a:lnTo>
                    <a:pt x="1276350" y="723900"/>
                  </a:lnTo>
                  <a:lnTo>
                    <a:pt x="800100" y="1181100"/>
                  </a:lnTo>
                  <a:lnTo>
                    <a:pt x="0" y="5524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5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64C443D-99EF-42CB-BDD9-02EA7957333D}"/>
                </a:ext>
              </a:extLst>
            </p:cNvPr>
            <p:cNvSpPr/>
            <p:nvPr/>
          </p:nvSpPr>
          <p:spPr>
            <a:xfrm>
              <a:off x="8992649" y="4171951"/>
              <a:ext cx="704850" cy="70485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11" y="1299926"/>
            <a:ext cx="613154" cy="6131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90" y="2668759"/>
            <a:ext cx="588869" cy="58886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9B504368-65C1-4669-8717-BE9F94226E35}"/>
              </a:ext>
            </a:extLst>
          </p:cNvPr>
          <p:cNvSpPr txBox="1"/>
          <p:nvPr/>
        </p:nvSpPr>
        <p:spPr>
          <a:xfrm>
            <a:off x="8264557" y="1378669"/>
            <a:ext cx="350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cs typeface="+mn-ea"/>
              </a:rPr>
              <a:t>IO_and_Resource_init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</a:rPr>
              <a:t>( )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B504368-65C1-4669-8717-BE9F94226E35}"/>
              </a:ext>
            </a:extLst>
          </p:cNvPr>
          <p:cNvSpPr txBox="1"/>
          <p:nvPr/>
        </p:nvSpPr>
        <p:spPr>
          <a:xfrm>
            <a:off x="8279086" y="2715107"/>
            <a:ext cx="3502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cs typeface="+mn-ea"/>
              </a:rPr>
              <a:t>Receive_and_Display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</a:rPr>
              <a:t>( 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B504368-65C1-4669-8717-BE9F94226E35}"/>
              </a:ext>
            </a:extLst>
          </p:cNvPr>
          <p:cNvSpPr txBox="1"/>
          <p:nvPr/>
        </p:nvSpPr>
        <p:spPr>
          <a:xfrm>
            <a:off x="8264557" y="4106464"/>
            <a:ext cx="362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cs typeface="+mn-ea"/>
              </a:rPr>
              <a:t>Mode_and_PID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</a:rPr>
              <a:t>-Control( )</a:t>
            </a:r>
          </a:p>
        </p:txBody>
      </p:sp>
      <p:sp>
        <p:nvSpPr>
          <p:cNvPr id="46" name="矩形: 圆角 2">
            <a:extLst>
              <a:ext uri="{FF2B5EF4-FFF2-40B4-BE49-F238E27FC236}">
                <a16:creationId xmlns:a16="http://schemas.microsoft.com/office/drawing/2014/main" id="{3F33B5CD-75D4-4230-BE3B-87134D987874}"/>
              </a:ext>
            </a:extLst>
          </p:cNvPr>
          <p:cNvSpPr/>
          <p:nvPr/>
        </p:nvSpPr>
        <p:spPr>
          <a:xfrm>
            <a:off x="345916" y="218606"/>
            <a:ext cx="4385402" cy="692528"/>
          </a:xfrm>
          <a:prstGeom prst="roundRect">
            <a:avLst>
              <a:gd name="adj" fmla="val 50000"/>
            </a:avLst>
          </a:prstGeom>
          <a:solidFill>
            <a:srgbClr val="EF93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B00EE47-0EA2-4E1E-8A38-A313EC7DA826}"/>
              </a:ext>
            </a:extLst>
          </p:cNvPr>
          <p:cNvSpPr txBox="1"/>
          <p:nvPr/>
        </p:nvSpPr>
        <p:spPr>
          <a:xfrm>
            <a:off x="486586" y="262815"/>
            <a:ext cx="417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400" dirty="0">
                <a:solidFill>
                  <a:schemeClr val="bg1"/>
                </a:solidFill>
                <a:cs typeface="+mn-ea"/>
                <a:sym typeface="+mn-lt"/>
              </a:rPr>
              <a:t>04.</a:t>
            </a:r>
            <a:r>
              <a:rPr lang="zh-CN" altLang="en-US" sz="3200" spc="400" dirty="0">
                <a:solidFill>
                  <a:schemeClr val="bg1"/>
                </a:solidFill>
                <a:cs typeface="+mn-ea"/>
                <a:sym typeface="+mn-lt"/>
              </a:rPr>
              <a:t>系统软件设计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7F862B9-904F-4ADB-98A8-BA9B4317D9CE}"/>
              </a:ext>
            </a:extLst>
          </p:cNvPr>
          <p:cNvSpPr/>
          <p:nvPr/>
        </p:nvSpPr>
        <p:spPr>
          <a:xfrm>
            <a:off x="8609622" y="4855395"/>
            <a:ext cx="411521" cy="420100"/>
          </a:xfrm>
          <a:prstGeom prst="ellipse">
            <a:avLst/>
          </a:prstGeom>
          <a:solidFill>
            <a:srgbClr val="EF9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504368-65C1-4669-8717-BE9F94226E35}"/>
              </a:ext>
            </a:extLst>
          </p:cNvPr>
          <p:cNvSpPr txBox="1"/>
          <p:nvPr/>
        </p:nvSpPr>
        <p:spPr>
          <a:xfrm>
            <a:off x="9021143" y="4834612"/>
            <a:ext cx="238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cs typeface="+mn-ea"/>
              </a:rPr>
              <a:t>Low_Battery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</a:rPr>
              <a:t>( )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7F862B9-904F-4ADB-98A8-BA9B4317D9CE}"/>
              </a:ext>
            </a:extLst>
          </p:cNvPr>
          <p:cNvSpPr/>
          <p:nvPr/>
        </p:nvSpPr>
        <p:spPr>
          <a:xfrm>
            <a:off x="8609622" y="5513675"/>
            <a:ext cx="411521" cy="420100"/>
          </a:xfrm>
          <a:prstGeom prst="ellipse">
            <a:avLst/>
          </a:prstGeom>
          <a:solidFill>
            <a:srgbClr val="EF9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7F862B9-904F-4ADB-98A8-BA9B4317D9CE}"/>
              </a:ext>
            </a:extLst>
          </p:cNvPr>
          <p:cNvSpPr/>
          <p:nvPr/>
        </p:nvSpPr>
        <p:spPr>
          <a:xfrm>
            <a:off x="8609622" y="6171955"/>
            <a:ext cx="411521" cy="420100"/>
          </a:xfrm>
          <a:prstGeom prst="ellipse">
            <a:avLst/>
          </a:prstGeom>
          <a:solidFill>
            <a:srgbClr val="EF9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B504368-65C1-4669-8717-BE9F94226E35}"/>
              </a:ext>
            </a:extLst>
          </p:cNvPr>
          <p:cNvSpPr txBox="1"/>
          <p:nvPr/>
        </p:nvSpPr>
        <p:spPr>
          <a:xfrm>
            <a:off x="8835822" y="5520046"/>
            <a:ext cx="238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</a:rPr>
              <a:t>Obstacle( )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B504368-65C1-4669-8717-BE9F94226E35}"/>
              </a:ext>
            </a:extLst>
          </p:cNvPr>
          <p:cNvSpPr txBox="1"/>
          <p:nvPr/>
        </p:nvSpPr>
        <p:spPr>
          <a:xfrm>
            <a:off x="9021143" y="6157544"/>
            <a:ext cx="238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</a:rPr>
              <a:t>Disconnect( 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099768-FF87-7675-4627-DE8BF1FDC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48" y="1227110"/>
            <a:ext cx="5143946" cy="53649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531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5" grpId="0"/>
      <p:bldP spid="46" grpId="0" animBg="1"/>
      <p:bldP spid="47" grpId="0"/>
      <p:bldP spid="49" grpId="0" animBg="1"/>
      <p:bldP spid="50" grpId="0"/>
      <p:bldP spid="51" grpId="0" animBg="1"/>
      <p:bldP spid="52" grpId="0" animBg="1"/>
      <p:bldP spid="53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30C41E6-98FB-4D32-B38E-8D12F7DD298D}"/>
              </a:ext>
            </a:extLst>
          </p:cNvPr>
          <p:cNvGrpSpPr/>
          <p:nvPr/>
        </p:nvGrpSpPr>
        <p:grpSpPr>
          <a:xfrm rot="578276">
            <a:off x="-208378" y="-106082"/>
            <a:ext cx="1343814" cy="1012928"/>
            <a:chOff x="7687960" y="2450071"/>
            <a:chExt cx="2416160" cy="1821229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9CE4D4A-FFA7-416F-A49B-43DA330FCA06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6B550FC-FAF2-434D-9135-42CD1D018ED8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矩形: 圆角 2">
            <a:extLst>
              <a:ext uri="{FF2B5EF4-FFF2-40B4-BE49-F238E27FC236}">
                <a16:creationId xmlns:a16="http://schemas.microsoft.com/office/drawing/2014/main" id="{3F33B5CD-75D4-4230-BE3B-87134D987874}"/>
              </a:ext>
            </a:extLst>
          </p:cNvPr>
          <p:cNvSpPr/>
          <p:nvPr/>
        </p:nvSpPr>
        <p:spPr>
          <a:xfrm>
            <a:off x="345916" y="218606"/>
            <a:ext cx="4385402" cy="692528"/>
          </a:xfrm>
          <a:prstGeom prst="roundRect">
            <a:avLst>
              <a:gd name="adj" fmla="val 50000"/>
            </a:avLst>
          </a:prstGeom>
          <a:solidFill>
            <a:srgbClr val="EF93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00EE47-0EA2-4E1E-8A38-A313EC7DA826}"/>
              </a:ext>
            </a:extLst>
          </p:cNvPr>
          <p:cNvSpPr txBox="1"/>
          <p:nvPr/>
        </p:nvSpPr>
        <p:spPr>
          <a:xfrm>
            <a:off x="-181746" y="272482"/>
            <a:ext cx="4178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400" dirty="0">
                <a:solidFill>
                  <a:schemeClr val="bg1"/>
                </a:solidFill>
                <a:cs typeface="+mn-ea"/>
                <a:sym typeface="+mn-lt"/>
              </a:rPr>
              <a:t>05.</a:t>
            </a:r>
            <a:r>
              <a:rPr lang="zh-CN" altLang="en-US" sz="3200" spc="400" dirty="0">
                <a:solidFill>
                  <a:schemeClr val="bg1"/>
                </a:solidFill>
                <a:cs typeface="+mn-ea"/>
                <a:sym typeface="+mn-lt"/>
              </a:rPr>
              <a:t>成果展示</a:t>
            </a:r>
          </a:p>
        </p:txBody>
      </p:sp>
      <p:pic>
        <p:nvPicPr>
          <p:cNvPr id="6" name="水下机器人">
            <a:hlinkClick r:id="" action="ppaction://media"/>
            <a:extLst>
              <a:ext uri="{FF2B5EF4-FFF2-40B4-BE49-F238E27FC236}">
                <a16:creationId xmlns:a16="http://schemas.microsoft.com/office/drawing/2014/main" id="{E19D0705-C367-C050-A602-8EFE35662A9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0878" y="1012189"/>
            <a:ext cx="9700841" cy="54567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239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84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BF2BB155-E50E-4549-9D41-7159D42D69CA}"/>
              </a:ext>
            </a:extLst>
          </p:cNvPr>
          <p:cNvSpPr/>
          <p:nvPr/>
        </p:nvSpPr>
        <p:spPr>
          <a:xfrm>
            <a:off x="10892312" y="2012683"/>
            <a:ext cx="2133600" cy="2133600"/>
          </a:xfrm>
          <a:prstGeom prst="ellipse">
            <a:avLst/>
          </a:prstGeom>
          <a:solidFill>
            <a:srgbClr val="EF9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28E3A04-6EC0-435C-8999-A515F36CECC2}"/>
              </a:ext>
            </a:extLst>
          </p:cNvPr>
          <p:cNvGrpSpPr/>
          <p:nvPr/>
        </p:nvGrpSpPr>
        <p:grpSpPr>
          <a:xfrm>
            <a:off x="8708839" y="357490"/>
            <a:ext cx="2416160" cy="1821229"/>
            <a:chOff x="7687960" y="2450071"/>
            <a:chExt cx="2416160" cy="182122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A9E4933-90F8-4CA8-A20D-4E304BA801BC}"/>
                </a:ext>
              </a:extLst>
            </p:cNvPr>
            <p:cNvSpPr/>
            <p:nvPr/>
          </p:nvSpPr>
          <p:spPr>
            <a:xfrm>
              <a:off x="7795260" y="2586700"/>
              <a:ext cx="2308860" cy="1684600"/>
            </a:xfrm>
            <a:custGeom>
              <a:avLst/>
              <a:gdLst>
                <a:gd name="connsiteX0" fmla="*/ 0 w 2308860"/>
                <a:gd name="connsiteY0" fmla="*/ 785440 h 1791280"/>
                <a:gd name="connsiteX1" fmla="*/ 0 w 2308860"/>
                <a:gd name="connsiteY1" fmla="*/ 785440 h 1791280"/>
                <a:gd name="connsiteX2" fmla="*/ 68580 w 2308860"/>
                <a:gd name="connsiteY2" fmla="*/ 747340 h 1791280"/>
                <a:gd name="connsiteX3" fmla="*/ 91440 w 2308860"/>
                <a:gd name="connsiteY3" fmla="*/ 732100 h 1791280"/>
                <a:gd name="connsiteX4" fmla="*/ 106680 w 2308860"/>
                <a:gd name="connsiteY4" fmla="*/ 709240 h 1791280"/>
                <a:gd name="connsiteX5" fmla="*/ 144780 w 2308860"/>
                <a:gd name="connsiteY5" fmla="*/ 686380 h 1791280"/>
                <a:gd name="connsiteX6" fmla="*/ 228600 w 2308860"/>
                <a:gd name="connsiteY6" fmla="*/ 587320 h 1791280"/>
                <a:gd name="connsiteX7" fmla="*/ 266700 w 2308860"/>
                <a:gd name="connsiteY7" fmla="*/ 549220 h 1791280"/>
                <a:gd name="connsiteX8" fmla="*/ 304800 w 2308860"/>
                <a:gd name="connsiteY8" fmla="*/ 480640 h 1791280"/>
                <a:gd name="connsiteX9" fmla="*/ 312420 w 2308860"/>
                <a:gd name="connsiteY9" fmla="*/ 457780 h 1791280"/>
                <a:gd name="connsiteX10" fmla="*/ 342900 w 2308860"/>
                <a:gd name="connsiteY10" fmla="*/ 427300 h 1791280"/>
                <a:gd name="connsiteX11" fmla="*/ 358140 w 2308860"/>
                <a:gd name="connsiteY11" fmla="*/ 404440 h 1791280"/>
                <a:gd name="connsiteX12" fmla="*/ 411480 w 2308860"/>
                <a:gd name="connsiteY12" fmla="*/ 335860 h 1791280"/>
                <a:gd name="connsiteX13" fmla="*/ 426720 w 2308860"/>
                <a:gd name="connsiteY13" fmla="*/ 305380 h 1791280"/>
                <a:gd name="connsiteX14" fmla="*/ 495300 w 2308860"/>
                <a:gd name="connsiteY14" fmla="*/ 229180 h 1791280"/>
                <a:gd name="connsiteX15" fmla="*/ 541020 w 2308860"/>
                <a:gd name="connsiteY15" fmla="*/ 152980 h 1791280"/>
                <a:gd name="connsiteX16" fmla="*/ 563880 w 2308860"/>
                <a:gd name="connsiteY16" fmla="*/ 99640 h 1791280"/>
                <a:gd name="connsiteX17" fmla="*/ 571500 w 2308860"/>
                <a:gd name="connsiteY17" fmla="*/ 69160 h 1791280"/>
                <a:gd name="connsiteX18" fmla="*/ 609600 w 2308860"/>
                <a:gd name="connsiteY18" fmla="*/ 23440 h 1791280"/>
                <a:gd name="connsiteX19" fmla="*/ 739140 w 2308860"/>
                <a:gd name="connsiteY19" fmla="*/ 23440 h 1791280"/>
                <a:gd name="connsiteX20" fmla="*/ 769620 w 2308860"/>
                <a:gd name="connsiteY20" fmla="*/ 580 h 1791280"/>
                <a:gd name="connsiteX21" fmla="*/ 777240 w 2308860"/>
                <a:gd name="connsiteY21" fmla="*/ 580 h 1791280"/>
                <a:gd name="connsiteX22" fmla="*/ 2308860 w 2308860"/>
                <a:gd name="connsiteY22" fmla="*/ 960700 h 1791280"/>
                <a:gd name="connsiteX23" fmla="*/ 1623060 w 2308860"/>
                <a:gd name="connsiteY23" fmla="*/ 1791280 h 1791280"/>
                <a:gd name="connsiteX24" fmla="*/ 0 w 2308860"/>
                <a:gd name="connsiteY24" fmla="*/ 785440 h 179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08860" h="1791280">
                  <a:moveTo>
                    <a:pt x="0" y="785440"/>
                  </a:moveTo>
                  <a:lnTo>
                    <a:pt x="0" y="785440"/>
                  </a:lnTo>
                  <a:cubicBezTo>
                    <a:pt x="22860" y="772740"/>
                    <a:pt x="45991" y="760517"/>
                    <a:pt x="68580" y="747340"/>
                  </a:cubicBezTo>
                  <a:cubicBezTo>
                    <a:pt x="76491" y="742725"/>
                    <a:pt x="84964" y="738576"/>
                    <a:pt x="91440" y="732100"/>
                  </a:cubicBezTo>
                  <a:cubicBezTo>
                    <a:pt x="97916" y="725624"/>
                    <a:pt x="99727" y="715200"/>
                    <a:pt x="106680" y="709240"/>
                  </a:cubicBezTo>
                  <a:cubicBezTo>
                    <a:pt x="117925" y="699601"/>
                    <a:pt x="133215" y="695632"/>
                    <a:pt x="144780" y="686380"/>
                  </a:cubicBezTo>
                  <a:cubicBezTo>
                    <a:pt x="211362" y="633115"/>
                    <a:pt x="157225" y="658695"/>
                    <a:pt x="228600" y="587320"/>
                  </a:cubicBezTo>
                  <a:cubicBezTo>
                    <a:pt x="241300" y="574620"/>
                    <a:pt x="255480" y="563245"/>
                    <a:pt x="266700" y="549220"/>
                  </a:cubicBezTo>
                  <a:cubicBezTo>
                    <a:pt x="275593" y="538104"/>
                    <a:pt x="298131" y="496201"/>
                    <a:pt x="304800" y="480640"/>
                  </a:cubicBezTo>
                  <a:cubicBezTo>
                    <a:pt x="307964" y="473257"/>
                    <a:pt x="307751" y="464316"/>
                    <a:pt x="312420" y="457780"/>
                  </a:cubicBezTo>
                  <a:cubicBezTo>
                    <a:pt x="320771" y="446088"/>
                    <a:pt x="333549" y="438209"/>
                    <a:pt x="342900" y="427300"/>
                  </a:cubicBezTo>
                  <a:cubicBezTo>
                    <a:pt x="348860" y="420347"/>
                    <a:pt x="352645" y="411766"/>
                    <a:pt x="358140" y="404440"/>
                  </a:cubicBezTo>
                  <a:cubicBezTo>
                    <a:pt x="375516" y="381272"/>
                    <a:pt x="398528" y="361763"/>
                    <a:pt x="411480" y="335860"/>
                  </a:cubicBezTo>
                  <a:cubicBezTo>
                    <a:pt x="416560" y="325700"/>
                    <a:pt x="419624" y="314250"/>
                    <a:pt x="426720" y="305380"/>
                  </a:cubicBezTo>
                  <a:cubicBezTo>
                    <a:pt x="525606" y="181773"/>
                    <a:pt x="433472" y="317506"/>
                    <a:pt x="495300" y="229180"/>
                  </a:cubicBezTo>
                  <a:cubicBezTo>
                    <a:pt x="509615" y="208730"/>
                    <a:pt x="531522" y="178309"/>
                    <a:pt x="541020" y="152980"/>
                  </a:cubicBezTo>
                  <a:cubicBezTo>
                    <a:pt x="562108" y="96745"/>
                    <a:pt x="532996" y="145967"/>
                    <a:pt x="563880" y="99640"/>
                  </a:cubicBezTo>
                  <a:cubicBezTo>
                    <a:pt x="566420" y="89480"/>
                    <a:pt x="567375" y="78786"/>
                    <a:pt x="571500" y="69160"/>
                  </a:cubicBezTo>
                  <a:cubicBezTo>
                    <a:pt x="579457" y="50595"/>
                    <a:pt x="595868" y="37172"/>
                    <a:pt x="609600" y="23440"/>
                  </a:cubicBezTo>
                  <a:cubicBezTo>
                    <a:pt x="659267" y="39996"/>
                    <a:pt x="655579" y="42009"/>
                    <a:pt x="739140" y="23440"/>
                  </a:cubicBezTo>
                  <a:cubicBezTo>
                    <a:pt x="751538" y="20685"/>
                    <a:pt x="758730" y="7114"/>
                    <a:pt x="769620" y="580"/>
                  </a:cubicBezTo>
                  <a:cubicBezTo>
                    <a:pt x="771798" y="-727"/>
                    <a:pt x="774700" y="580"/>
                    <a:pt x="777240" y="580"/>
                  </a:cubicBezTo>
                  <a:lnTo>
                    <a:pt x="2308860" y="960700"/>
                  </a:lnTo>
                  <a:lnTo>
                    <a:pt x="1623060" y="1791280"/>
                  </a:lnTo>
                  <a:lnTo>
                    <a:pt x="0" y="785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3000">
                  <a:srgbClr val="CCCDCE">
                    <a:alpha val="40000"/>
                  </a:srgb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9465F1D-F234-4E58-9E5D-7969621FA6DB}"/>
                </a:ext>
              </a:extLst>
            </p:cNvPr>
            <p:cNvSpPr/>
            <p:nvPr/>
          </p:nvSpPr>
          <p:spPr>
            <a:xfrm>
              <a:off x="7687960" y="2450071"/>
              <a:ext cx="1105520" cy="110552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83BD882-D3FE-4FC8-8079-6878ADE2DC65}"/>
              </a:ext>
            </a:extLst>
          </p:cNvPr>
          <p:cNvGrpSpPr/>
          <p:nvPr/>
        </p:nvGrpSpPr>
        <p:grpSpPr>
          <a:xfrm>
            <a:off x="2848897" y="-563308"/>
            <a:ext cx="3158203" cy="2633408"/>
            <a:chOff x="2848897" y="-563308"/>
            <a:chExt cx="3158203" cy="2633408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CFD2074-7FD1-4B4B-BC75-32137B378013}"/>
                </a:ext>
              </a:extLst>
            </p:cNvPr>
            <p:cNvSpPr/>
            <p:nvPr/>
          </p:nvSpPr>
          <p:spPr>
            <a:xfrm>
              <a:off x="3098800" y="-393700"/>
              <a:ext cx="2908300" cy="2463800"/>
            </a:xfrm>
            <a:custGeom>
              <a:avLst/>
              <a:gdLst>
                <a:gd name="connsiteX0" fmla="*/ 0 w 2908300"/>
                <a:gd name="connsiteY0" fmla="*/ 1257300 h 2463800"/>
                <a:gd name="connsiteX1" fmla="*/ 1016000 w 2908300"/>
                <a:gd name="connsiteY1" fmla="*/ 0 h 2463800"/>
                <a:gd name="connsiteX2" fmla="*/ 2908300 w 2908300"/>
                <a:gd name="connsiteY2" fmla="*/ 1155700 h 2463800"/>
                <a:gd name="connsiteX3" fmla="*/ 1968500 w 2908300"/>
                <a:gd name="connsiteY3" fmla="*/ 2463800 h 2463800"/>
                <a:gd name="connsiteX4" fmla="*/ 0 w 2908300"/>
                <a:gd name="connsiteY4" fmla="*/ 1257300 h 24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300" h="2463800">
                  <a:moveTo>
                    <a:pt x="0" y="1257300"/>
                  </a:moveTo>
                  <a:lnTo>
                    <a:pt x="1016000" y="0"/>
                  </a:lnTo>
                  <a:lnTo>
                    <a:pt x="2908300" y="1155700"/>
                  </a:lnTo>
                  <a:lnTo>
                    <a:pt x="1968500" y="2463800"/>
                  </a:lnTo>
                  <a:lnTo>
                    <a:pt x="0" y="12573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F263760-8CBC-434F-9D64-4D294041A300}"/>
                </a:ext>
              </a:extLst>
            </p:cNvPr>
            <p:cNvSpPr/>
            <p:nvPr/>
          </p:nvSpPr>
          <p:spPr>
            <a:xfrm>
              <a:off x="2848897" y="-563308"/>
              <a:ext cx="1672304" cy="1672304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4D62126-A57D-4467-8D8B-FB8C58FE0200}"/>
              </a:ext>
            </a:extLst>
          </p:cNvPr>
          <p:cNvGrpSpPr/>
          <p:nvPr/>
        </p:nvGrpSpPr>
        <p:grpSpPr>
          <a:xfrm>
            <a:off x="4857136" y="5095569"/>
            <a:ext cx="2312015" cy="1981131"/>
            <a:chOff x="4857136" y="5095569"/>
            <a:chExt cx="2312015" cy="198113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356A463-B16E-4268-8B8C-0AB4F92F1961}"/>
                </a:ext>
              </a:extLst>
            </p:cNvPr>
            <p:cNvSpPr/>
            <p:nvPr/>
          </p:nvSpPr>
          <p:spPr>
            <a:xfrm rot="21322887">
              <a:off x="5022851" y="5209800"/>
              <a:ext cx="2146300" cy="1866900"/>
            </a:xfrm>
            <a:custGeom>
              <a:avLst/>
              <a:gdLst>
                <a:gd name="connsiteX0" fmla="*/ 0 w 2146300"/>
                <a:gd name="connsiteY0" fmla="*/ 850900 h 1866900"/>
                <a:gd name="connsiteX1" fmla="*/ 882650 w 2146300"/>
                <a:gd name="connsiteY1" fmla="*/ 0 h 1866900"/>
                <a:gd name="connsiteX2" fmla="*/ 2146300 w 2146300"/>
                <a:gd name="connsiteY2" fmla="*/ 1060450 h 1866900"/>
                <a:gd name="connsiteX3" fmla="*/ 1416050 w 2146300"/>
                <a:gd name="connsiteY3" fmla="*/ 1866900 h 1866900"/>
                <a:gd name="connsiteX4" fmla="*/ 0 w 2146300"/>
                <a:gd name="connsiteY4" fmla="*/ 85090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0" h="1866900">
                  <a:moveTo>
                    <a:pt x="0" y="850900"/>
                  </a:moveTo>
                  <a:lnTo>
                    <a:pt x="882650" y="0"/>
                  </a:lnTo>
                  <a:lnTo>
                    <a:pt x="2146300" y="1060450"/>
                  </a:lnTo>
                  <a:lnTo>
                    <a:pt x="1416050" y="1866900"/>
                  </a:lnTo>
                  <a:lnTo>
                    <a:pt x="0" y="85090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92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8892692-61E8-4589-A40A-5A07B5A3488A}"/>
                </a:ext>
              </a:extLst>
            </p:cNvPr>
            <p:cNvSpPr/>
            <p:nvPr/>
          </p:nvSpPr>
          <p:spPr>
            <a:xfrm>
              <a:off x="4857136" y="5095569"/>
              <a:ext cx="1238864" cy="1238864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3D4183D-C4FC-426C-9AB1-3E5ED9D11201}"/>
              </a:ext>
            </a:extLst>
          </p:cNvPr>
          <p:cNvGrpSpPr/>
          <p:nvPr/>
        </p:nvGrpSpPr>
        <p:grpSpPr>
          <a:xfrm>
            <a:off x="8865256" y="5633360"/>
            <a:ext cx="2247258" cy="2407946"/>
            <a:chOff x="8865256" y="5633360"/>
            <a:chExt cx="2247258" cy="2407946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B29362C-7740-4414-9906-4EE72B12F79B}"/>
                </a:ext>
              </a:extLst>
            </p:cNvPr>
            <p:cNvSpPr/>
            <p:nvPr/>
          </p:nvSpPr>
          <p:spPr>
            <a:xfrm rot="21003364">
              <a:off x="9095725" y="5806942"/>
              <a:ext cx="2016789" cy="2234364"/>
            </a:xfrm>
            <a:custGeom>
              <a:avLst/>
              <a:gdLst>
                <a:gd name="connsiteX0" fmla="*/ 0 w 2146300"/>
                <a:gd name="connsiteY0" fmla="*/ 850900 h 1866900"/>
                <a:gd name="connsiteX1" fmla="*/ 882650 w 2146300"/>
                <a:gd name="connsiteY1" fmla="*/ 0 h 1866900"/>
                <a:gd name="connsiteX2" fmla="*/ 2146300 w 2146300"/>
                <a:gd name="connsiteY2" fmla="*/ 1060450 h 1866900"/>
                <a:gd name="connsiteX3" fmla="*/ 1416050 w 2146300"/>
                <a:gd name="connsiteY3" fmla="*/ 1866900 h 1866900"/>
                <a:gd name="connsiteX4" fmla="*/ 0 w 2146300"/>
                <a:gd name="connsiteY4" fmla="*/ 85090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300" h="1866900">
                  <a:moveTo>
                    <a:pt x="0" y="850900"/>
                  </a:moveTo>
                  <a:lnTo>
                    <a:pt x="882650" y="0"/>
                  </a:lnTo>
                  <a:lnTo>
                    <a:pt x="2146300" y="1060450"/>
                  </a:lnTo>
                  <a:lnTo>
                    <a:pt x="1416050" y="1866900"/>
                  </a:lnTo>
                  <a:lnTo>
                    <a:pt x="0" y="85090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92000">
                  <a:schemeClr val="bg1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6C464AA-BD66-48A1-B992-1748C4162BED}"/>
                </a:ext>
              </a:extLst>
            </p:cNvPr>
            <p:cNvSpPr/>
            <p:nvPr/>
          </p:nvSpPr>
          <p:spPr>
            <a:xfrm>
              <a:off x="8865256" y="5633360"/>
              <a:ext cx="1504040" cy="1504040"/>
            </a:xfrm>
            <a:prstGeom prst="ellipse">
              <a:avLst/>
            </a:prstGeom>
            <a:solidFill>
              <a:srgbClr val="EF9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F81313A-1310-4D61-9E59-A9C63324126F}"/>
              </a:ext>
            </a:extLst>
          </p:cNvPr>
          <p:cNvSpPr txBox="1"/>
          <p:nvPr/>
        </p:nvSpPr>
        <p:spPr>
          <a:xfrm>
            <a:off x="570299" y="1765989"/>
            <a:ext cx="9148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spc="400" dirty="0">
                <a:solidFill>
                  <a:srgbClr val="EF935B"/>
                </a:solidFill>
                <a:cs typeface="+mn-ea"/>
                <a:sym typeface="+mn-lt"/>
              </a:rPr>
              <a:t>感谢各位老师的观看！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7C9EBB-A5F8-4663-AFF0-9990B13362D7}"/>
              </a:ext>
            </a:extLst>
          </p:cNvPr>
          <p:cNvSpPr/>
          <p:nvPr/>
        </p:nvSpPr>
        <p:spPr>
          <a:xfrm>
            <a:off x="570299" y="3683587"/>
            <a:ext cx="6329468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6600" spc="100" dirty="0">
                <a:solidFill>
                  <a:schemeClr val="bg1">
                    <a:lumMod val="65000"/>
                  </a:schemeClr>
                </a:solidFill>
                <a:cs typeface="+mn-ea"/>
              </a:rPr>
              <a:t>THANK</a:t>
            </a:r>
            <a:r>
              <a:rPr lang="zh-CN" altLang="en-US" sz="6600" spc="100" dirty="0">
                <a:solidFill>
                  <a:schemeClr val="bg1">
                    <a:lumMod val="65000"/>
                  </a:schemeClr>
                </a:solidFill>
                <a:cs typeface="+mn-ea"/>
              </a:rPr>
              <a:t> </a:t>
            </a:r>
            <a:r>
              <a:rPr lang="en-US" altLang="zh-CN" sz="6600" spc="100" dirty="0">
                <a:solidFill>
                  <a:schemeClr val="bg1">
                    <a:lumMod val="65000"/>
                  </a:schemeClr>
                </a:solidFill>
                <a:cs typeface="+mn-ea"/>
              </a:rPr>
              <a:t>YOU!</a:t>
            </a:r>
            <a:endParaRPr lang="zh-CN" altLang="en-US" sz="6600" spc="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81313A-1310-4D61-9E59-A9C63324126F}"/>
              </a:ext>
            </a:extLst>
          </p:cNvPr>
          <p:cNvSpPr txBox="1"/>
          <p:nvPr/>
        </p:nvSpPr>
        <p:spPr>
          <a:xfrm>
            <a:off x="652829" y="4234580"/>
            <a:ext cx="916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400" dirty="0">
                <a:solidFill>
                  <a:srgbClr val="EF935B"/>
                </a:solidFill>
                <a:cs typeface="+mn-ea"/>
                <a:sym typeface="+mn-lt"/>
              </a:rPr>
              <a:t>《</a:t>
            </a:r>
            <a:r>
              <a:rPr lang="zh-CN" altLang="en-US" sz="2800" b="1" spc="400" dirty="0">
                <a:solidFill>
                  <a:srgbClr val="EF935B"/>
                </a:solidFill>
                <a:cs typeface="+mn-ea"/>
                <a:sym typeface="+mn-lt"/>
              </a:rPr>
              <a:t>水下机器人上位机的研究</a:t>
            </a:r>
            <a:r>
              <a:rPr lang="en-US" altLang="zh-CN" sz="2800" b="1" spc="400" dirty="0">
                <a:solidFill>
                  <a:srgbClr val="EF935B"/>
                </a:solidFill>
                <a:cs typeface="+mn-ea"/>
                <a:sym typeface="+mn-lt"/>
              </a:rPr>
              <a:t>》</a:t>
            </a:r>
            <a:endParaRPr lang="zh-CN" altLang="en-US" sz="2800" b="1" spc="400" dirty="0">
              <a:solidFill>
                <a:srgbClr val="EF935B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8088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05"/>
    </mc:Choice>
    <mc:Fallback>
      <p:transition advTm="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21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1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5|1.3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2|0.8|0.8|0.7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7|0.6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7|0.6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8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6|0.6|0.6|0.6|0.6|0.7|0.7|0.6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7|0.4|0.7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|1.1|0.7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1qjicdi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5489</TotalTime>
  <Words>1205</Words>
  <Application>Microsoft Office PowerPoint</Application>
  <PresentationFormat>宽屏</PresentationFormat>
  <Paragraphs>121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Agency FB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简洁橙色圆点</dc:title>
  <dc:creator>第一PPT</dc:creator>
  <cp:keywords>www.1ppt.com</cp:keywords>
  <dc:description>www.1ppt.com</dc:description>
  <cp:lastModifiedBy>Okura risona</cp:lastModifiedBy>
  <cp:revision>326</cp:revision>
  <dcterms:created xsi:type="dcterms:W3CDTF">2019-11-11T03:32:40Z</dcterms:created>
  <dcterms:modified xsi:type="dcterms:W3CDTF">2022-05-21T11:34:14Z</dcterms:modified>
</cp:coreProperties>
</file>